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81" r:id="rId4"/>
    <p:sldId id="280" r:id="rId5"/>
    <p:sldId id="273" r:id="rId6"/>
    <p:sldId id="278" r:id="rId7"/>
    <p:sldId id="283" r:id="rId8"/>
    <p:sldId id="279" r:id="rId9"/>
    <p:sldId id="284" r:id="rId10"/>
    <p:sldId id="277" r:id="rId11"/>
    <p:sldId id="285" r:id="rId12"/>
    <p:sldId id="282" r:id="rId13"/>
    <p:sldId id="286" r:id="rId14"/>
    <p:sldId id="274" r:id="rId15"/>
    <p:sldId id="269" r:id="rId16"/>
    <p:sldId id="287" r:id="rId17"/>
    <p:sldId id="271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10D"/>
    <a:srgbClr val="FFC403"/>
    <a:srgbClr val="91440F"/>
    <a:srgbClr val="B9520D"/>
    <a:srgbClr val="729C47"/>
    <a:srgbClr val="5F8638"/>
    <a:srgbClr val="D7D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3"/>
    <p:restoredTop sz="96056"/>
  </p:normalViewPr>
  <p:slideViewPr>
    <p:cSldViewPr snapToGrid="0">
      <p:cViewPr varScale="1">
        <p:scale>
          <a:sx n="81" d="100"/>
          <a:sy n="81" d="100"/>
        </p:scale>
        <p:origin x="184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Comparative Total Cost Per Invoice by</a:t>
            </a:r>
            <a:r>
              <a:rPr lang="en-US" sz="2400" b="1" baseline="0" dirty="0"/>
              <a:t> Invoice</a:t>
            </a:r>
            <a:r>
              <a:rPr lang="en-US" sz="2400" b="1" dirty="0"/>
              <a:t> Volume</a:t>
            </a:r>
          </a:p>
        </c:rich>
      </c:tx>
      <c:layout>
        <c:manualLayout>
          <c:xMode val="edge"/>
          <c:yMode val="edge"/>
          <c:x val="0.14974205246900629"/>
          <c:y val="2.4833092001871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8-764D-B021-7AC12AD343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EDI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F8-764D-B021-7AC12AD343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Portal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F8-764D-B021-7AC12AD343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Entry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2-9D4F-BE06-76BAEB0FB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5243376"/>
        <c:axId val="345538048"/>
      </c:barChart>
      <c:catAx>
        <c:axId val="345243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538048"/>
        <c:crosses val="autoZero"/>
        <c:auto val="1"/>
        <c:lblAlgn val="ctr"/>
        <c:lblOffset val="100"/>
        <c:noMultiLvlLbl val="0"/>
      </c:catAx>
      <c:valAx>
        <c:axId val="34553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24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Comparative Total Cost Per Invoice by Invoice Volume</a:t>
            </a:r>
          </a:p>
        </c:rich>
      </c:tx>
      <c:layout>
        <c:manualLayout>
          <c:xMode val="edge"/>
          <c:yMode val="edge"/>
          <c:x val="0.15826845422993419"/>
          <c:y val="1.6772274769480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8-764D-B021-7AC12AD343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EDI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F8-764D-B021-7AC12AD343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Portal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F8-764D-B021-7AC12AD343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Entry</c:v>
                </c:pt>
              </c:strCache>
            </c:strRef>
          </c:tx>
          <c:spPr>
            <a:solidFill>
              <a:srgbClr val="B8510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2-9D4F-BE06-76BAEB0FB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5243376"/>
        <c:axId val="345538048"/>
      </c:barChart>
      <c:catAx>
        <c:axId val="345243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538048"/>
        <c:crosses val="autoZero"/>
        <c:auto val="1"/>
        <c:lblAlgn val="ctr"/>
        <c:lblOffset val="100"/>
        <c:noMultiLvlLbl val="0"/>
      </c:catAx>
      <c:valAx>
        <c:axId val="34553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24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Comparative Total Cost Per Invoice by Invoice Volume</a:t>
            </a:r>
          </a:p>
        </c:rich>
      </c:tx>
      <c:layout>
        <c:manualLayout>
          <c:xMode val="edge"/>
          <c:yMode val="edge"/>
          <c:x val="0.13198978650591209"/>
          <c:y val="1.4085308626407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8-764D-B021-7AC12AD343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EDI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F8-764D-B021-7AC12AD343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Portal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F8-764D-B021-7AC12AD343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Entry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2-9D4F-BE06-76BAEB0FB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5243376"/>
        <c:axId val="345538048"/>
      </c:barChart>
      <c:catAx>
        <c:axId val="345243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538048"/>
        <c:crosses val="autoZero"/>
        <c:auto val="1"/>
        <c:lblAlgn val="ctr"/>
        <c:lblOffset val="100"/>
        <c:noMultiLvlLbl val="0"/>
      </c:catAx>
      <c:valAx>
        <c:axId val="34553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24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Relative Total Cost Per Invoice of by Invoice Volume</a:t>
            </a:r>
          </a:p>
        </c:rich>
      </c:tx>
      <c:layout>
        <c:manualLayout>
          <c:xMode val="edge"/>
          <c:yMode val="edge"/>
          <c:x val="0.15826845422993419"/>
          <c:y val="1.6772274769480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144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E8D-9548-80D2-17F6499CEC83}"/>
              </c:ext>
            </c:extLst>
          </c:dPt>
          <c:dPt>
            <c:idx val="1"/>
            <c:invertIfNegative val="0"/>
            <c:bubble3D val="0"/>
            <c:spPr>
              <a:solidFill>
                <a:srgbClr val="9144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8D-9548-80D2-17F6499CEC83}"/>
              </c:ext>
            </c:extLst>
          </c:dPt>
          <c:dPt>
            <c:idx val="2"/>
            <c:invertIfNegative val="0"/>
            <c:bubble3D val="0"/>
            <c:spPr>
              <a:solidFill>
                <a:srgbClr val="9144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E8D-9548-80D2-17F6499CEC83}"/>
              </c:ext>
            </c:extLst>
          </c:dPt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8-764D-B021-7AC12AD343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EDI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F8-764D-B021-7AC12AD343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Portal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F8-764D-B021-7AC12AD343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Entry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2-9D4F-BE06-76BAEB0FB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5243376"/>
        <c:axId val="345538048"/>
      </c:barChart>
      <c:catAx>
        <c:axId val="345243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538048"/>
        <c:crosses val="autoZero"/>
        <c:auto val="1"/>
        <c:lblAlgn val="ctr"/>
        <c:lblOffset val="100"/>
        <c:noMultiLvlLbl val="0"/>
      </c:catAx>
      <c:valAx>
        <c:axId val="34553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24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159995278359345E-2"/>
          <c:y val="0.10286419414602319"/>
          <c:w val="0.90697436024875588"/>
          <c:h val="0.708568501924732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OCR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8-764D-B021-7AC12AD343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EDI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F8-764D-B021-7AC12AD343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Portal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F8-764D-B021-7AC12AD343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Data Entry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2-9D4F-BE06-76BAEB0FB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5243376"/>
        <c:axId val="345538048"/>
      </c:barChart>
      <c:catAx>
        <c:axId val="345243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538048"/>
        <c:crosses val="autoZero"/>
        <c:auto val="1"/>
        <c:lblAlgn val="ctr"/>
        <c:lblOffset val="100"/>
        <c:noMultiLvlLbl val="0"/>
      </c:catAx>
      <c:valAx>
        <c:axId val="34553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24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69A08-48AC-F348-84A1-D4A3063D03D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0D1288D-6379-8242-BFBF-98B107B33D93}">
      <dgm:prSet phldrT="[Text]"/>
      <dgm:spPr/>
      <dgm:t>
        <a:bodyPr/>
        <a:lstStyle/>
        <a:p>
          <a:r>
            <a:rPr lang="en-US" dirty="0"/>
            <a:t>Assess Invoice Volume</a:t>
          </a:r>
        </a:p>
      </dgm:t>
    </dgm:pt>
    <dgm:pt modelId="{CA360406-3F1A-A945-89EC-E28C42A79810}" type="parTrans" cxnId="{78A59548-29A2-504D-9BC1-81E16BE273A2}">
      <dgm:prSet/>
      <dgm:spPr/>
      <dgm:t>
        <a:bodyPr/>
        <a:lstStyle/>
        <a:p>
          <a:endParaRPr lang="en-US"/>
        </a:p>
      </dgm:t>
    </dgm:pt>
    <dgm:pt modelId="{CB9A3E77-C42E-994F-99CF-57F8CD027F4C}" type="sibTrans" cxnId="{78A59548-29A2-504D-9BC1-81E16BE273A2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2EEA943A-D55B-3D46-8C28-FC98BB41224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Score Delivery Methods</a:t>
          </a:r>
        </a:p>
      </dgm:t>
    </dgm:pt>
    <dgm:pt modelId="{1CF3160A-ED6E-A04F-9ABF-F32D7E331E6F}" type="parTrans" cxnId="{F8349A9B-EBB2-E442-BA78-CD81012B063F}">
      <dgm:prSet/>
      <dgm:spPr/>
      <dgm:t>
        <a:bodyPr/>
        <a:lstStyle/>
        <a:p>
          <a:endParaRPr lang="en-US"/>
        </a:p>
      </dgm:t>
    </dgm:pt>
    <dgm:pt modelId="{AD9D6B45-E48A-0947-AF4A-25F1D416F149}" type="sibTrans" cxnId="{F8349A9B-EBB2-E442-BA78-CD81012B063F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D33376AA-F525-A142-9A30-1CF16F644DC4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Consider Incoming Formats</a:t>
          </a:r>
        </a:p>
      </dgm:t>
    </dgm:pt>
    <dgm:pt modelId="{B3C08E8F-6B10-3042-91E7-67301EC98011}" type="parTrans" cxnId="{222A4CCD-8A8D-BB43-95AA-C6A165192B1E}">
      <dgm:prSet/>
      <dgm:spPr/>
      <dgm:t>
        <a:bodyPr/>
        <a:lstStyle/>
        <a:p>
          <a:endParaRPr lang="en-US"/>
        </a:p>
      </dgm:t>
    </dgm:pt>
    <dgm:pt modelId="{0251686D-A4A3-DA4C-A0D2-AB9DE4395538}" type="sibTrans" cxnId="{222A4CCD-8A8D-BB43-95AA-C6A165192B1E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51C2F616-19A9-3243-86F4-458A70FA922E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Develop Capture Strategy</a:t>
          </a:r>
        </a:p>
      </dgm:t>
    </dgm:pt>
    <dgm:pt modelId="{5677AEDC-F320-7345-B1EC-05E207145637}" type="parTrans" cxnId="{0E663FF4-4FE1-3E44-8C24-57D5F4B6DBFC}">
      <dgm:prSet/>
      <dgm:spPr/>
      <dgm:t>
        <a:bodyPr/>
        <a:lstStyle/>
        <a:p>
          <a:endParaRPr lang="en-US"/>
        </a:p>
      </dgm:t>
    </dgm:pt>
    <dgm:pt modelId="{63D6FDD3-DEB5-F343-8AB8-93B2768C4D6F}" type="sibTrans" cxnId="{0E663FF4-4FE1-3E44-8C24-57D5F4B6DBFC}">
      <dgm:prSet/>
      <dgm:spPr/>
      <dgm:t>
        <a:bodyPr/>
        <a:lstStyle/>
        <a:p>
          <a:endParaRPr lang="en-US"/>
        </a:p>
      </dgm:t>
    </dgm:pt>
    <dgm:pt modelId="{ADD6BDFA-8D6B-B241-8FF4-8B509F2E4B0B}" type="pres">
      <dgm:prSet presAssocID="{16269A08-48AC-F348-84A1-D4A3063D03DA}" presName="Name0" presStyleCnt="0">
        <dgm:presLayoutVars>
          <dgm:dir/>
          <dgm:resizeHandles val="exact"/>
        </dgm:presLayoutVars>
      </dgm:prSet>
      <dgm:spPr/>
    </dgm:pt>
    <dgm:pt modelId="{D5E17C42-35DB-1243-855D-9CEA13D808BF}" type="pres">
      <dgm:prSet presAssocID="{90D1288D-6379-8242-BFBF-98B107B33D93}" presName="node" presStyleLbl="node1" presStyleIdx="0" presStyleCnt="4">
        <dgm:presLayoutVars>
          <dgm:bulletEnabled val="1"/>
        </dgm:presLayoutVars>
      </dgm:prSet>
      <dgm:spPr/>
    </dgm:pt>
    <dgm:pt modelId="{ADF81B80-C095-5047-A669-57524E4406BE}" type="pres">
      <dgm:prSet presAssocID="{CB9A3E77-C42E-994F-99CF-57F8CD027F4C}" presName="sibTrans" presStyleLbl="sibTrans2D1" presStyleIdx="0" presStyleCnt="3"/>
      <dgm:spPr>
        <a:prstGeom prst="rightArrow">
          <a:avLst/>
        </a:prstGeom>
      </dgm:spPr>
    </dgm:pt>
    <dgm:pt modelId="{48931A36-29F2-844B-BD50-D30055DF3A4F}" type="pres">
      <dgm:prSet presAssocID="{CB9A3E77-C42E-994F-99CF-57F8CD027F4C}" presName="connectorText" presStyleLbl="sibTrans2D1" presStyleIdx="0" presStyleCnt="3"/>
      <dgm:spPr/>
    </dgm:pt>
    <dgm:pt modelId="{045234F4-4195-EF41-8A3C-20AD07106961}" type="pres">
      <dgm:prSet presAssocID="{D33376AA-F525-A142-9A30-1CF16F644DC4}" presName="node" presStyleLbl="node1" presStyleIdx="1" presStyleCnt="4">
        <dgm:presLayoutVars>
          <dgm:bulletEnabled val="1"/>
        </dgm:presLayoutVars>
      </dgm:prSet>
      <dgm:spPr/>
    </dgm:pt>
    <dgm:pt modelId="{9AAEDD09-F445-4143-9535-F55D45BF8071}" type="pres">
      <dgm:prSet presAssocID="{0251686D-A4A3-DA4C-A0D2-AB9DE4395538}" presName="sibTrans" presStyleLbl="sibTrans2D1" presStyleIdx="1" presStyleCnt="3"/>
      <dgm:spPr>
        <a:prstGeom prst="rightArrow">
          <a:avLst/>
        </a:prstGeom>
      </dgm:spPr>
    </dgm:pt>
    <dgm:pt modelId="{A7C4A8FC-A54A-CD4F-9CD5-F34AAF70232B}" type="pres">
      <dgm:prSet presAssocID="{0251686D-A4A3-DA4C-A0D2-AB9DE4395538}" presName="connectorText" presStyleLbl="sibTrans2D1" presStyleIdx="1" presStyleCnt="3"/>
      <dgm:spPr/>
    </dgm:pt>
    <dgm:pt modelId="{4222FE28-6FDB-0348-8721-2DCFD0274013}" type="pres">
      <dgm:prSet presAssocID="{2EEA943A-D55B-3D46-8C28-FC98BB412244}" presName="node" presStyleLbl="node1" presStyleIdx="2" presStyleCnt="4">
        <dgm:presLayoutVars>
          <dgm:bulletEnabled val="1"/>
        </dgm:presLayoutVars>
      </dgm:prSet>
      <dgm:spPr/>
    </dgm:pt>
    <dgm:pt modelId="{853DBD44-A27A-7D44-BA72-2171FA2DE087}" type="pres">
      <dgm:prSet presAssocID="{AD9D6B45-E48A-0947-AF4A-25F1D416F149}" presName="sibTrans" presStyleLbl="sibTrans2D1" presStyleIdx="2" presStyleCnt="3"/>
      <dgm:spPr>
        <a:prstGeom prst="rightArrow">
          <a:avLst/>
        </a:prstGeom>
      </dgm:spPr>
    </dgm:pt>
    <dgm:pt modelId="{11C47320-20D3-814B-BB57-33731C0503C8}" type="pres">
      <dgm:prSet presAssocID="{AD9D6B45-E48A-0947-AF4A-25F1D416F149}" presName="connectorText" presStyleLbl="sibTrans2D1" presStyleIdx="2" presStyleCnt="3"/>
      <dgm:spPr/>
    </dgm:pt>
    <dgm:pt modelId="{F8C6827E-ECD1-0F40-8074-BFB7CA54AB0B}" type="pres">
      <dgm:prSet presAssocID="{51C2F616-19A9-3243-86F4-458A70FA922E}" presName="node" presStyleLbl="node1" presStyleIdx="3" presStyleCnt="4">
        <dgm:presLayoutVars>
          <dgm:bulletEnabled val="1"/>
        </dgm:presLayoutVars>
      </dgm:prSet>
      <dgm:spPr/>
    </dgm:pt>
  </dgm:ptLst>
  <dgm:cxnLst>
    <dgm:cxn modelId="{C1CCAD10-986E-E844-9B99-C5384A5A776A}" type="presOf" srcId="{CB9A3E77-C42E-994F-99CF-57F8CD027F4C}" destId="{ADF81B80-C095-5047-A669-57524E4406BE}" srcOrd="0" destOrd="0" presId="urn:microsoft.com/office/officeart/2005/8/layout/process1"/>
    <dgm:cxn modelId="{AF7A493B-F97F-D34D-B005-CB8C1AE19C13}" type="presOf" srcId="{51C2F616-19A9-3243-86F4-458A70FA922E}" destId="{F8C6827E-ECD1-0F40-8074-BFB7CA54AB0B}" srcOrd="0" destOrd="0" presId="urn:microsoft.com/office/officeart/2005/8/layout/process1"/>
    <dgm:cxn modelId="{A68A3540-2E02-8F49-ADAA-E13D047A4BAA}" type="presOf" srcId="{0251686D-A4A3-DA4C-A0D2-AB9DE4395538}" destId="{9AAEDD09-F445-4143-9535-F55D45BF8071}" srcOrd="0" destOrd="0" presId="urn:microsoft.com/office/officeart/2005/8/layout/process1"/>
    <dgm:cxn modelId="{78A59548-29A2-504D-9BC1-81E16BE273A2}" srcId="{16269A08-48AC-F348-84A1-D4A3063D03DA}" destId="{90D1288D-6379-8242-BFBF-98B107B33D93}" srcOrd="0" destOrd="0" parTransId="{CA360406-3F1A-A945-89EC-E28C42A79810}" sibTransId="{CB9A3E77-C42E-994F-99CF-57F8CD027F4C}"/>
    <dgm:cxn modelId="{B4E98568-1C9F-FA4B-92FB-8FCDF2610C7B}" type="presOf" srcId="{0251686D-A4A3-DA4C-A0D2-AB9DE4395538}" destId="{A7C4A8FC-A54A-CD4F-9CD5-F34AAF70232B}" srcOrd="1" destOrd="0" presId="urn:microsoft.com/office/officeart/2005/8/layout/process1"/>
    <dgm:cxn modelId="{2A17EE73-B1ED-1347-85FB-321B03803C20}" type="presOf" srcId="{90D1288D-6379-8242-BFBF-98B107B33D93}" destId="{D5E17C42-35DB-1243-855D-9CEA13D808BF}" srcOrd="0" destOrd="0" presId="urn:microsoft.com/office/officeart/2005/8/layout/process1"/>
    <dgm:cxn modelId="{48B65A83-F0C9-0645-8D17-9213603CCAEA}" type="presOf" srcId="{CB9A3E77-C42E-994F-99CF-57F8CD027F4C}" destId="{48931A36-29F2-844B-BD50-D30055DF3A4F}" srcOrd="1" destOrd="0" presId="urn:microsoft.com/office/officeart/2005/8/layout/process1"/>
    <dgm:cxn modelId="{FCB5DB8E-C351-AC4C-8FB5-E5801409C8DA}" type="presOf" srcId="{2EEA943A-D55B-3D46-8C28-FC98BB412244}" destId="{4222FE28-6FDB-0348-8721-2DCFD0274013}" srcOrd="0" destOrd="0" presId="urn:microsoft.com/office/officeart/2005/8/layout/process1"/>
    <dgm:cxn modelId="{4C34CC8F-E9C0-C840-ACF2-46065582F8B4}" type="presOf" srcId="{D33376AA-F525-A142-9A30-1CF16F644DC4}" destId="{045234F4-4195-EF41-8A3C-20AD07106961}" srcOrd="0" destOrd="0" presId="urn:microsoft.com/office/officeart/2005/8/layout/process1"/>
    <dgm:cxn modelId="{C5E94393-8EE5-5E40-AF6C-E84638040998}" type="presOf" srcId="{16269A08-48AC-F348-84A1-D4A3063D03DA}" destId="{ADD6BDFA-8D6B-B241-8FF4-8B509F2E4B0B}" srcOrd="0" destOrd="0" presId="urn:microsoft.com/office/officeart/2005/8/layout/process1"/>
    <dgm:cxn modelId="{F8349A9B-EBB2-E442-BA78-CD81012B063F}" srcId="{16269A08-48AC-F348-84A1-D4A3063D03DA}" destId="{2EEA943A-D55B-3D46-8C28-FC98BB412244}" srcOrd="2" destOrd="0" parTransId="{1CF3160A-ED6E-A04F-9ABF-F32D7E331E6F}" sibTransId="{AD9D6B45-E48A-0947-AF4A-25F1D416F149}"/>
    <dgm:cxn modelId="{A8E4949E-EC43-BC44-905E-8630E6A9B8FF}" type="presOf" srcId="{AD9D6B45-E48A-0947-AF4A-25F1D416F149}" destId="{11C47320-20D3-814B-BB57-33731C0503C8}" srcOrd="1" destOrd="0" presId="urn:microsoft.com/office/officeart/2005/8/layout/process1"/>
    <dgm:cxn modelId="{222A4CCD-8A8D-BB43-95AA-C6A165192B1E}" srcId="{16269A08-48AC-F348-84A1-D4A3063D03DA}" destId="{D33376AA-F525-A142-9A30-1CF16F644DC4}" srcOrd="1" destOrd="0" parTransId="{B3C08E8F-6B10-3042-91E7-67301EC98011}" sibTransId="{0251686D-A4A3-DA4C-A0D2-AB9DE4395538}"/>
    <dgm:cxn modelId="{F37B10D0-E76D-154A-84CA-1D0E488FF766}" type="presOf" srcId="{AD9D6B45-E48A-0947-AF4A-25F1D416F149}" destId="{853DBD44-A27A-7D44-BA72-2171FA2DE087}" srcOrd="0" destOrd="0" presId="urn:microsoft.com/office/officeart/2005/8/layout/process1"/>
    <dgm:cxn modelId="{0E663FF4-4FE1-3E44-8C24-57D5F4B6DBFC}" srcId="{16269A08-48AC-F348-84A1-D4A3063D03DA}" destId="{51C2F616-19A9-3243-86F4-458A70FA922E}" srcOrd="3" destOrd="0" parTransId="{5677AEDC-F320-7345-B1EC-05E207145637}" sibTransId="{63D6FDD3-DEB5-F343-8AB8-93B2768C4D6F}"/>
    <dgm:cxn modelId="{29BE6A02-51A6-3B49-B7B6-A0B6B551515C}" type="presParOf" srcId="{ADD6BDFA-8D6B-B241-8FF4-8B509F2E4B0B}" destId="{D5E17C42-35DB-1243-855D-9CEA13D808BF}" srcOrd="0" destOrd="0" presId="urn:microsoft.com/office/officeart/2005/8/layout/process1"/>
    <dgm:cxn modelId="{ECE3672F-22FD-D34C-BAD7-DC25159A9693}" type="presParOf" srcId="{ADD6BDFA-8D6B-B241-8FF4-8B509F2E4B0B}" destId="{ADF81B80-C095-5047-A669-57524E4406BE}" srcOrd="1" destOrd="0" presId="urn:microsoft.com/office/officeart/2005/8/layout/process1"/>
    <dgm:cxn modelId="{591478A3-6A20-B64A-9B75-82FB27DA3352}" type="presParOf" srcId="{ADF81B80-C095-5047-A669-57524E4406BE}" destId="{48931A36-29F2-844B-BD50-D30055DF3A4F}" srcOrd="0" destOrd="0" presId="urn:microsoft.com/office/officeart/2005/8/layout/process1"/>
    <dgm:cxn modelId="{649C242B-367A-F54A-A673-5F4A6FBE782A}" type="presParOf" srcId="{ADD6BDFA-8D6B-B241-8FF4-8B509F2E4B0B}" destId="{045234F4-4195-EF41-8A3C-20AD07106961}" srcOrd="2" destOrd="0" presId="urn:microsoft.com/office/officeart/2005/8/layout/process1"/>
    <dgm:cxn modelId="{44E73CE8-169B-A549-9E00-22E203361DB0}" type="presParOf" srcId="{ADD6BDFA-8D6B-B241-8FF4-8B509F2E4B0B}" destId="{9AAEDD09-F445-4143-9535-F55D45BF8071}" srcOrd="3" destOrd="0" presId="urn:microsoft.com/office/officeart/2005/8/layout/process1"/>
    <dgm:cxn modelId="{38D01696-3EF5-1143-BCF4-761A9E89BBC9}" type="presParOf" srcId="{9AAEDD09-F445-4143-9535-F55D45BF8071}" destId="{A7C4A8FC-A54A-CD4F-9CD5-F34AAF70232B}" srcOrd="0" destOrd="0" presId="urn:microsoft.com/office/officeart/2005/8/layout/process1"/>
    <dgm:cxn modelId="{31C36672-5261-4A4D-91B7-4CDB66F55DFB}" type="presParOf" srcId="{ADD6BDFA-8D6B-B241-8FF4-8B509F2E4B0B}" destId="{4222FE28-6FDB-0348-8721-2DCFD0274013}" srcOrd="4" destOrd="0" presId="urn:microsoft.com/office/officeart/2005/8/layout/process1"/>
    <dgm:cxn modelId="{9B885A81-E16C-AB46-96FF-FCDA2C280457}" type="presParOf" srcId="{ADD6BDFA-8D6B-B241-8FF4-8B509F2E4B0B}" destId="{853DBD44-A27A-7D44-BA72-2171FA2DE087}" srcOrd="5" destOrd="0" presId="urn:microsoft.com/office/officeart/2005/8/layout/process1"/>
    <dgm:cxn modelId="{5BDDFBAD-507C-9642-88AA-2494C121C6DE}" type="presParOf" srcId="{853DBD44-A27A-7D44-BA72-2171FA2DE087}" destId="{11C47320-20D3-814B-BB57-33731C0503C8}" srcOrd="0" destOrd="0" presId="urn:microsoft.com/office/officeart/2005/8/layout/process1"/>
    <dgm:cxn modelId="{718A673C-E8B4-9E49-890B-16B3435E2302}" type="presParOf" srcId="{ADD6BDFA-8D6B-B241-8FF4-8B509F2E4B0B}" destId="{F8C6827E-ECD1-0F40-8074-BFB7CA54AB0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B7843-CB10-44B5-8C4A-7F297BD630CB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21A134-161B-41C3-836F-E534D5560D13}">
      <dgm:prSet/>
      <dgm:spPr>
        <a:solidFill>
          <a:srgbClr val="FFC403"/>
        </a:solidFill>
      </dgm:spPr>
      <dgm:t>
        <a:bodyPr/>
        <a:lstStyle/>
        <a:p>
          <a:r>
            <a:rPr lang="en-US" dirty="0"/>
            <a:t>EDI</a:t>
          </a:r>
        </a:p>
      </dgm:t>
    </dgm:pt>
    <dgm:pt modelId="{FA08DEC3-A967-40EC-95BD-B612F707A38A}" type="parTrans" cxnId="{A993C5F4-C3D6-446B-912D-9A8D16277926}">
      <dgm:prSet/>
      <dgm:spPr/>
      <dgm:t>
        <a:bodyPr/>
        <a:lstStyle/>
        <a:p>
          <a:endParaRPr lang="en-US"/>
        </a:p>
      </dgm:t>
    </dgm:pt>
    <dgm:pt modelId="{A8DFD045-B01B-4AFE-AF30-EF7549681885}" type="sibTrans" cxnId="{A993C5F4-C3D6-446B-912D-9A8D16277926}">
      <dgm:prSet/>
      <dgm:spPr/>
      <dgm:t>
        <a:bodyPr/>
        <a:lstStyle/>
        <a:p>
          <a:endParaRPr lang="en-US"/>
        </a:p>
      </dgm:t>
    </dgm:pt>
    <dgm:pt modelId="{641D6179-29BD-4832-A5D9-26CCF191CD31}">
      <dgm:prSet custT="1"/>
      <dgm:spPr/>
      <dgm:t>
        <a:bodyPr/>
        <a:lstStyle/>
        <a:p>
          <a:pPr>
            <a:lnSpc>
              <a:spcPts val="2900"/>
            </a:lnSpc>
            <a:spcAft>
              <a:spcPts val="0"/>
            </a:spcAft>
          </a:pPr>
          <a:r>
            <a:rPr lang="en-US" sz="2400" dirty="0"/>
            <a:t>Electronic Data Interchange enables the automated exchange of various types of business documents, such as invoices, purchase orders, shipping notices, etc.</a:t>
          </a:r>
        </a:p>
      </dgm:t>
    </dgm:pt>
    <dgm:pt modelId="{799E531D-061D-4A2D-829F-681B74D6DB30}" type="parTrans" cxnId="{078943FC-58A9-42AA-A2C2-0AF1CC170DEE}">
      <dgm:prSet/>
      <dgm:spPr/>
      <dgm:t>
        <a:bodyPr/>
        <a:lstStyle/>
        <a:p>
          <a:endParaRPr lang="en-US"/>
        </a:p>
      </dgm:t>
    </dgm:pt>
    <dgm:pt modelId="{19005E67-7613-43E2-AC77-C8E57BA85A66}" type="sibTrans" cxnId="{078943FC-58A9-42AA-A2C2-0AF1CC170DEE}">
      <dgm:prSet/>
      <dgm:spPr/>
      <dgm:t>
        <a:bodyPr/>
        <a:lstStyle/>
        <a:p>
          <a:endParaRPr lang="en-US"/>
        </a:p>
      </dgm:t>
    </dgm:pt>
    <dgm:pt modelId="{59F89FB0-8431-3045-A6ED-05A97500ADEF}" type="pres">
      <dgm:prSet presAssocID="{EA4B7843-CB10-44B5-8C4A-7F297BD630CB}" presName="Name0" presStyleCnt="0">
        <dgm:presLayoutVars>
          <dgm:dir/>
          <dgm:animLvl val="lvl"/>
          <dgm:resizeHandles val="exact"/>
        </dgm:presLayoutVars>
      </dgm:prSet>
      <dgm:spPr/>
    </dgm:pt>
    <dgm:pt modelId="{C397D974-B299-584E-9A7E-235EA407CF4B}" type="pres">
      <dgm:prSet presAssocID="{0721A134-161B-41C3-836F-E534D5560D13}" presName="linNode" presStyleCnt="0"/>
      <dgm:spPr/>
    </dgm:pt>
    <dgm:pt modelId="{A0315BEB-71D2-7A48-8FDF-B55F933D29AC}" type="pres">
      <dgm:prSet presAssocID="{0721A134-161B-41C3-836F-E534D5560D13}" presName="parentText" presStyleLbl="alignNode1" presStyleIdx="0" presStyleCnt="1" custScaleX="79244" custScaleY="111694">
        <dgm:presLayoutVars>
          <dgm:chMax val="1"/>
          <dgm:bulletEnabled/>
        </dgm:presLayoutVars>
      </dgm:prSet>
      <dgm:spPr/>
    </dgm:pt>
    <dgm:pt modelId="{5EE66B3F-6C0D-F146-BDA8-E2507EAA205B}" type="pres">
      <dgm:prSet presAssocID="{0721A134-161B-41C3-836F-E534D5560D13}" presName="descendantText" presStyleLbl="alignAccFollowNode1" presStyleIdx="0" presStyleCnt="1" custScaleX="126635" custScaleY="110233">
        <dgm:presLayoutVars>
          <dgm:bulletEnabled/>
        </dgm:presLayoutVars>
      </dgm:prSet>
      <dgm:spPr/>
    </dgm:pt>
  </dgm:ptLst>
  <dgm:cxnLst>
    <dgm:cxn modelId="{0848BF04-195A-0745-9D69-207584C06C9B}" type="presOf" srcId="{EA4B7843-CB10-44B5-8C4A-7F297BD630CB}" destId="{59F89FB0-8431-3045-A6ED-05A97500ADEF}" srcOrd="0" destOrd="0" presId="urn:microsoft.com/office/officeart/2016/7/layout/VerticalSolidActionList"/>
    <dgm:cxn modelId="{6164C462-36BD-5341-BF7C-A9386FA32476}" type="presOf" srcId="{641D6179-29BD-4832-A5D9-26CCF191CD31}" destId="{5EE66B3F-6C0D-F146-BDA8-E2507EAA205B}" srcOrd="0" destOrd="0" presId="urn:microsoft.com/office/officeart/2016/7/layout/VerticalSolidActionList"/>
    <dgm:cxn modelId="{68EB70AE-6A0D-7744-B4D9-FB2C3CC4DBB9}" type="presOf" srcId="{0721A134-161B-41C3-836F-E534D5560D13}" destId="{A0315BEB-71D2-7A48-8FDF-B55F933D29AC}" srcOrd="0" destOrd="0" presId="urn:microsoft.com/office/officeart/2016/7/layout/VerticalSolidActionList"/>
    <dgm:cxn modelId="{A993C5F4-C3D6-446B-912D-9A8D16277926}" srcId="{EA4B7843-CB10-44B5-8C4A-7F297BD630CB}" destId="{0721A134-161B-41C3-836F-E534D5560D13}" srcOrd="0" destOrd="0" parTransId="{FA08DEC3-A967-40EC-95BD-B612F707A38A}" sibTransId="{A8DFD045-B01B-4AFE-AF30-EF7549681885}"/>
    <dgm:cxn modelId="{078943FC-58A9-42AA-A2C2-0AF1CC170DEE}" srcId="{0721A134-161B-41C3-836F-E534D5560D13}" destId="{641D6179-29BD-4832-A5D9-26CCF191CD31}" srcOrd="0" destOrd="0" parTransId="{799E531D-061D-4A2D-829F-681B74D6DB30}" sibTransId="{19005E67-7613-43E2-AC77-C8E57BA85A66}"/>
    <dgm:cxn modelId="{ABE718AA-4157-D549-B692-3D032F779887}" type="presParOf" srcId="{59F89FB0-8431-3045-A6ED-05A97500ADEF}" destId="{C397D974-B299-584E-9A7E-235EA407CF4B}" srcOrd="0" destOrd="0" presId="urn:microsoft.com/office/officeart/2016/7/layout/VerticalSolidActionList"/>
    <dgm:cxn modelId="{AE9990FB-5127-3143-B0C6-B509E3458BC5}" type="presParOf" srcId="{C397D974-B299-584E-9A7E-235EA407CF4B}" destId="{A0315BEB-71D2-7A48-8FDF-B55F933D29AC}" srcOrd="0" destOrd="0" presId="urn:microsoft.com/office/officeart/2016/7/layout/VerticalSolidActionList"/>
    <dgm:cxn modelId="{F4343099-020B-244A-A370-18A255D942C5}" type="presParOf" srcId="{C397D974-B299-584E-9A7E-235EA407CF4B}" destId="{5EE66B3F-6C0D-F146-BDA8-E2507EAA205B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4B7843-CB10-44B5-8C4A-7F297BD630CB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C704A4-442D-4712-B5B9-8A7B8DA69BA0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OCR</a:t>
          </a:r>
        </a:p>
      </dgm:t>
    </dgm:pt>
    <dgm:pt modelId="{C21CABE3-8E8E-4666-8205-C821189AB0F0}" type="parTrans" cxnId="{6A06AD37-C123-48B7-B74A-5FF5A58B36ED}">
      <dgm:prSet/>
      <dgm:spPr/>
      <dgm:t>
        <a:bodyPr/>
        <a:lstStyle/>
        <a:p>
          <a:endParaRPr lang="en-US"/>
        </a:p>
      </dgm:t>
    </dgm:pt>
    <dgm:pt modelId="{07EA9091-E059-413E-8400-84269101BD01}" type="sibTrans" cxnId="{6A06AD37-C123-48B7-B74A-5FF5A58B36ED}">
      <dgm:prSet/>
      <dgm:spPr/>
      <dgm:t>
        <a:bodyPr/>
        <a:lstStyle/>
        <a:p>
          <a:endParaRPr lang="en-US"/>
        </a:p>
      </dgm:t>
    </dgm:pt>
    <dgm:pt modelId="{59F89FB0-8431-3045-A6ED-05A97500ADEF}" type="pres">
      <dgm:prSet presAssocID="{EA4B7843-CB10-44B5-8C4A-7F297BD630CB}" presName="Name0" presStyleCnt="0">
        <dgm:presLayoutVars>
          <dgm:dir/>
          <dgm:animLvl val="lvl"/>
          <dgm:resizeHandles val="exact"/>
        </dgm:presLayoutVars>
      </dgm:prSet>
      <dgm:spPr/>
    </dgm:pt>
    <dgm:pt modelId="{F882B7AF-1B53-8346-9694-2300EDFD7FEC}" type="pres">
      <dgm:prSet presAssocID="{67C704A4-442D-4712-B5B9-8A7B8DA69BA0}" presName="linNode" presStyleCnt="0"/>
      <dgm:spPr/>
    </dgm:pt>
    <dgm:pt modelId="{1081F0C2-DEB5-9149-AC9C-A92E65531D35}" type="pres">
      <dgm:prSet presAssocID="{67C704A4-442D-4712-B5B9-8A7B8DA69BA0}" presName="parentText" presStyleLbl="alignNode1" presStyleIdx="0" presStyleCnt="1" custScaleX="72815" custLinFactNeighborX="-3360">
        <dgm:presLayoutVars>
          <dgm:chMax val="1"/>
          <dgm:bulletEnabled/>
        </dgm:presLayoutVars>
      </dgm:prSet>
      <dgm:spPr/>
    </dgm:pt>
    <dgm:pt modelId="{F53129E0-6A02-F84F-9A21-082F48AC1807}" type="pres">
      <dgm:prSet presAssocID="{67C704A4-442D-4712-B5B9-8A7B8DA69BA0}" presName="descendantText" presStyleLbl="alignAccFollowNode1" presStyleIdx="0" presStyleCnt="1" custScaleX="106721">
        <dgm:presLayoutVars>
          <dgm:bulletEnabled/>
        </dgm:presLayoutVars>
      </dgm:prSet>
      <dgm:spPr/>
    </dgm:pt>
  </dgm:ptLst>
  <dgm:cxnLst>
    <dgm:cxn modelId="{0848BF04-195A-0745-9D69-207584C06C9B}" type="presOf" srcId="{EA4B7843-CB10-44B5-8C4A-7F297BD630CB}" destId="{59F89FB0-8431-3045-A6ED-05A97500ADEF}" srcOrd="0" destOrd="0" presId="urn:microsoft.com/office/officeart/2016/7/layout/VerticalSolidActionList"/>
    <dgm:cxn modelId="{6A06AD37-C123-48B7-B74A-5FF5A58B36ED}" srcId="{EA4B7843-CB10-44B5-8C4A-7F297BD630CB}" destId="{67C704A4-442D-4712-B5B9-8A7B8DA69BA0}" srcOrd="0" destOrd="0" parTransId="{C21CABE3-8E8E-4666-8205-C821189AB0F0}" sibTransId="{07EA9091-E059-413E-8400-84269101BD01}"/>
    <dgm:cxn modelId="{93C3D7A9-D175-904C-B29A-F5BDE19A5771}" type="presOf" srcId="{67C704A4-442D-4712-B5B9-8A7B8DA69BA0}" destId="{1081F0C2-DEB5-9149-AC9C-A92E65531D35}" srcOrd="0" destOrd="0" presId="urn:microsoft.com/office/officeart/2016/7/layout/VerticalSolidActionList"/>
    <dgm:cxn modelId="{8F2DB7BC-0E82-4D4C-9F87-3E163A132866}" type="presParOf" srcId="{59F89FB0-8431-3045-A6ED-05A97500ADEF}" destId="{F882B7AF-1B53-8346-9694-2300EDFD7FEC}" srcOrd="0" destOrd="0" presId="urn:microsoft.com/office/officeart/2016/7/layout/VerticalSolidActionList"/>
    <dgm:cxn modelId="{3ECE6166-DAE8-8D43-9284-62CB8EB5C842}" type="presParOf" srcId="{F882B7AF-1B53-8346-9694-2300EDFD7FEC}" destId="{1081F0C2-DEB5-9149-AC9C-A92E65531D35}" srcOrd="0" destOrd="0" presId="urn:microsoft.com/office/officeart/2016/7/layout/VerticalSolidActionList"/>
    <dgm:cxn modelId="{21274836-E585-6F41-A1E2-4F1C467465D5}" type="presParOf" srcId="{F882B7AF-1B53-8346-9694-2300EDFD7FEC}" destId="{F53129E0-6A02-F84F-9A21-082F48AC180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4B7843-CB10-44B5-8C4A-7F297BD630CB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50134D-EC0A-4292-9F03-F11A8A8B68F9}">
      <dgm:prSet/>
      <dgm:spPr>
        <a:solidFill>
          <a:srgbClr val="729C47"/>
        </a:solidFill>
      </dgm:spPr>
      <dgm:t>
        <a:bodyPr/>
        <a:lstStyle/>
        <a:p>
          <a:r>
            <a:rPr lang="en-US" dirty="0"/>
            <a:t>Vendor Portal / Marketplaces</a:t>
          </a:r>
        </a:p>
      </dgm:t>
    </dgm:pt>
    <dgm:pt modelId="{7A514628-313B-4536-8B62-0CF9BF72C61F}" type="parTrans" cxnId="{7F284AFB-D92A-40F4-84DF-270886FF4086}">
      <dgm:prSet/>
      <dgm:spPr/>
      <dgm:t>
        <a:bodyPr/>
        <a:lstStyle/>
        <a:p>
          <a:endParaRPr lang="en-US"/>
        </a:p>
      </dgm:t>
    </dgm:pt>
    <dgm:pt modelId="{AA7F0B80-C064-4807-8979-897994EE3FBC}" type="sibTrans" cxnId="{7F284AFB-D92A-40F4-84DF-270886FF4086}">
      <dgm:prSet/>
      <dgm:spPr/>
      <dgm:t>
        <a:bodyPr/>
        <a:lstStyle/>
        <a:p>
          <a:endParaRPr lang="en-US"/>
        </a:p>
      </dgm:t>
    </dgm:pt>
    <dgm:pt modelId="{ED387B02-01FD-4276-A6EE-38F7917408B0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/>
            <a:t>Vendor self-service platform or via marketplace that integrates with workflow or ERP</a:t>
          </a:r>
        </a:p>
      </dgm:t>
    </dgm:pt>
    <dgm:pt modelId="{21C820D5-071C-4EDE-A953-E5A59CD5DCF3}" type="parTrans" cxnId="{27C40346-8774-4E11-85D3-9C13BEE9C8EF}">
      <dgm:prSet/>
      <dgm:spPr/>
      <dgm:t>
        <a:bodyPr/>
        <a:lstStyle/>
        <a:p>
          <a:endParaRPr lang="en-US"/>
        </a:p>
      </dgm:t>
    </dgm:pt>
    <dgm:pt modelId="{8E64CF9E-2878-4DE0-915D-A8243BD6A42C}" type="sibTrans" cxnId="{27C40346-8774-4E11-85D3-9C13BEE9C8EF}">
      <dgm:prSet/>
      <dgm:spPr/>
      <dgm:t>
        <a:bodyPr/>
        <a:lstStyle/>
        <a:p>
          <a:endParaRPr lang="en-US"/>
        </a:p>
      </dgm:t>
    </dgm:pt>
    <dgm:pt modelId="{59F89FB0-8431-3045-A6ED-05A97500ADEF}" type="pres">
      <dgm:prSet presAssocID="{EA4B7843-CB10-44B5-8C4A-7F297BD630CB}" presName="Name0" presStyleCnt="0">
        <dgm:presLayoutVars>
          <dgm:dir/>
          <dgm:animLvl val="lvl"/>
          <dgm:resizeHandles val="exact"/>
        </dgm:presLayoutVars>
      </dgm:prSet>
      <dgm:spPr/>
    </dgm:pt>
    <dgm:pt modelId="{24B8BC58-04EA-2C4A-A1E5-D3CAF4D60834}" type="pres">
      <dgm:prSet presAssocID="{2150134D-EC0A-4292-9F03-F11A8A8B68F9}" presName="linNode" presStyleCnt="0"/>
      <dgm:spPr/>
    </dgm:pt>
    <dgm:pt modelId="{549CE74F-9465-E546-B9F8-E7DB0845ADC3}" type="pres">
      <dgm:prSet presAssocID="{2150134D-EC0A-4292-9F03-F11A8A8B68F9}" presName="parentText" presStyleLbl="alignNode1" presStyleIdx="0" presStyleCnt="1" custScaleX="112990" custScaleY="114125" custLinFactNeighborY="11421">
        <dgm:presLayoutVars>
          <dgm:chMax val="1"/>
          <dgm:bulletEnabled/>
        </dgm:presLayoutVars>
      </dgm:prSet>
      <dgm:spPr/>
    </dgm:pt>
    <dgm:pt modelId="{0270EC74-F8A1-354E-ABF3-080C451B2526}" type="pres">
      <dgm:prSet presAssocID="{2150134D-EC0A-4292-9F03-F11A8A8B68F9}" presName="descendantText" presStyleLbl="alignAccFollowNode1" presStyleIdx="0" presStyleCnt="1" custScaleY="112156" custLinFactNeighborX="18" custLinFactNeighborY="-16599">
        <dgm:presLayoutVars>
          <dgm:bulletEnabled/>
        </dgm:presLayoutVars>
      </dgm:prSet>
      <dgm:spPr/>
    </dgm:pt>
  </dgm:ptLst>
  <dgm:cxnLst>
    <dgm:cxn modelId="{0848BF04-195A-0745-9D69-207584C06C9B}" type="presOf" srcId="{EA4B7843-CB10-44B5-8C4A-7F297BD630CB}" destId="{59F89FB0-8431-3045-A6ED-05A97500ADEF}" srcOrd="0" destOrd="0" presId="urn:microsoft.com/office/officeart/2016/7/layout/VerticalSolidActionList"/>
    <dgm:cxn modelId="{4F1CFF09-8C22-FB47-B370-D615BF601467}" type="presOf" srcId="{2150134D-EC0A-4292-9F03-F11A8A8B68F9}" destId="{549CE74F-9465-E546-B9F8-E7DB0845ADC3}" srcOrd="0" destOrd="0" presId="urn:microsoft.com/office/officeart/2016/7/layout/VerticalSolidActionList"/>
    <dgm:cxn modelId="{27C40346-8774-4E11-85D3-9C13BEE9C8EF}" srcId="{2150134D-EC0A-4292-9F03-F11A8A8B68F9}" destId="{ED387B02-01FD-4276-A6EE-38F7917408B0}" srcOrd="0" destOrd="0" parTransId="{21C820D5-071C-4EDE-A953-E5A59CD5DCF3}" sibTransId="{8E64CF9E-2878-4DE0-915D-A8243BD6A42C}"/>
    <dgm:cxn modelId="{F6C37AB9-BDDB-DB44-9C9B-D56D8B567116}" type="presOf" srcId="{ED387B02-01FD-4276-A6EE-38F7917408B0}" destId="{0270EC74-F8A1-354E-ABF3-080C451B2526}" srcOrd="0" destOrd="0" presId="urn:microsoft.com/office/officeart/2016/7/layout/VerticalSolidActionList"/>
    <dgm:cxn modelId="{7F284AFB-D92A-40F4-84DF-270886FF4086}" srcId="{EA4B7843-CB10-44B5-8C4A-7F297BD630CB}" destId="{2150134D-EC0A-4292-9F03-F11A8A8B68F9}" srcOrd="0" destOrd="0" parTransId="{7A514628-313B-4536-8B62-0CF9BF72C61F}" sibTransId="{AA7F0B80-C064-4807-8979-897994EE3FBC}"/>
    <dgm:cxn modelId="{D2A7AC0A-C470-F847-88EA-697F3278B7F6}" type="presParOf" srcId="{59F89FB0-8431-3045-A6ED-05A97500ADEF}" destId="{24B8BC58-04EA-2C4A-A1E5-D3CAF4D60834}" srcOrd="0" destOrd="0" presId="urn:microsoft.com/office/officeart/2016/7/layout/VerticalSolidActionList"/>
    <dgm:cxn modelId="{0CA2DD2F-A37F-2A4D-9794-DEA0FB132173}" type="presParOf" srcId="{24B8BC58-04EA-2C4A-A1E5-D3CAF4D60834}" destId="{549CE74F-9465-E546-B9F8-E7DB0845ADC3}" srcOrd="0" destOrd="0" presId="urn:microsoft.com/office/officeart/2016/7/layout/VerticalSolidActionList"/>
    <dgm:cxn modelId="{C6AEBD20-F9DA-CC49-8327-5F015DB47DAE}" type="presParOf" srcId="{24B8BC58-04EA-2C4A-A1E5-D3CAF4D60834}" destId="{0270EC74-F8A1-354E-ABF3-080C451B252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4B7843-CB10-44B5-8C4A-7F297BD630CB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50134D-EC0A-4292-9F03-F11A8A8B68F9}">
      <dgm:prSet/>
      <dgm:spPr>
        <a:solidFill>
          <a:srgbClr val="91440F"/>
        </a:solidFill>
      </dgm:spPr>
      <dgm:t>
        <a:bodyPr/>
        <a:lstStyle/>
        <a:p>
          <a:r>
            <a:rPr lang="en-US" dirty="0"/>
            <a:t>Data Entry</a:t>
          </a:r>
        </a:p>
      </dgm:t>
    </dgm:pt>
    <dgm:pt modelId="{7A514628-313B-4536-8B62-0CF9BF72C61F}" type="parTrans" cxnId="{7F284AFB-D92A-40F4-84DF-270886FF4086}">
      <dgm:prSet/>
      <dgm:spPr/>
      <dgm:t>
        <a:bodyPr/>
        <a:lstStyle/>
        <a:p>
          <a:endParaRPr lang="en-US"/>
        </a:p>
      </dgm:t>
    </dgm:pt>
    <dgm:pt modelId="{AA7F0B80-C064-4807-8979-897994EE3FBC}" type="sibTrans" cxnId="{7F284AFB-D92A-40F4-84DF-270886FF4086}">
      <dgm:prSet/>
      <dgm:spPr/>
      <dgm:t>
        <a:bodyPr/>
        <a:lstStyle/>
        <a:p>
          <a:endParaRPr lang="en-US"/>
        </a:p>
      </dgm:t>
    </dgm:pt>
    <dgm:pt modelId="{ED387B02-01FD-4276-A6EE-38F7917408B0}">
      <dgm:prSet/>
      <dgm:spPr/>
      <dgm:t>
        <a:bodyPr/>
        <a:lstStyle/>
        <a:p>
          <a:r>
            <a:rPr lang="en-US" dirty="0"/>
            <a:t>Manual entry of data from invoices into a workflow or ERP.</a:t>
          </a:r>
        </a:p>
      </dgm:t>
    </dgm:pt>
    <dgm:pt modelId="{21C820D5-071C-4EDE-A953-E5A59CD5DCF3}" type="parTrans" cxnId="{27C40346-8774-4E11-85D3-9C13BEE9C8EF}">
      <dgm:prSet/>
      <dgm:spPr/>
      <dgm:t>
        <a:bodyPr/>
        <a:lstStyle/>
        <a:p>
          <a:endParaRPr lang="en-US"/>
        </a:p>
      </dgm:t>
    </dgm:pt>
    <dgm:pt modelId="{8E64CF9E-2878-4DE0-915D-A8243BD6A42C}" type="sibTrans" cxnId="{27C40346-8774-4E11-85D3-9C13BEE9C8EF}">
      <dgm:prSet/>
      <dgm:spPr/>
      <dgm:t>
        <a:bodyPr/>
        <a:lstStyle/>
        <a:p>
          <a:endParaRPr lang="en-US"/>
        </a:p>
      </dgm:t>
    </dgm:pt>
    <dgm:pt modelId="{59F89FB0-8431-3045-A6ED-05A97500ADEF}" type="pres">
      <dgm:prSet presAssocID="{EA4B7843-CB10-44B5-8C4A-7F297BD630CB}" presName="Name0" presStyleCnt="0">
        <dgm:presLayoutVars>
          <dgm:dir/>
          <dgm:animLvl val="lvl"/>
          <dgm:resizeHandles val="exact"/>
        </dgm:presLayoutVars>
      </dgm:prSet>
      <dgm:spPr/>
    </dgm:pt>
    <dgm:pt modelId="{24B8BC58-04EA-2C4A-A1E5-D3CAF4D60834}" type="pres">
      <dgm:prSet presAssocID="{2150134D-EC0A-4292-9F03-F11A8A8B68F9}" presName="linNode" presStyleCnt="0"/>
      <dgm:spPr/>
    </dgm:pt>
    <dgm:pt modelId="{549CE74F-9465-E546-B9F8-E7DB0845ADC3}" type="pres">
      <dgm:prSet presAssocID="{2150134D-EC0A-4292-9F03-F11A8A8B68F9}" presName="parentText" presStyleLbl="alignNode1" presStyleIdx="0" presStyleCnt="1" custScaleY="114125" custLinFactNeighborX="115" custLinFactNeighborY="3559">
        <dgm:presLayoutVars>
          <dgm:chMax val="1"/>
          <dgm:bulletEnabled/>
        </dgm:presLayoutVars>
      </dgm:prSet>
      <dgm:spPr/>
    </dgm:pt>
    <dgm:pt modelId="{0270EC74-F8A1-354E-ABF3-080C451B2526}" type="pres">
      <dgm:prSet presAssocID="{2150134D-EC0A-4292-9F03-F11A8A8B68F9}" presName="descendantText" presStyleLbl="alignAccFollowNode1" presStyleIdx="0" presStyleCnt="1" custScaleY="112156" custLinFactNeighborX="493" custLinFactNeighborY="11675">
        <dgm:presLayoutVars>
          <dgm:bulletEnabled/>
        </dgm:presLayoutVars>
      </dgm:prSet>
      <dgm:spPr/>
    </dgm:pt>
  </dgm:ptLst>
  <dgm:cxnLst>
    <dgm:cxn modelId="{0848BF04-195A-0745-9D69-207584C06C9B}" type="presOf" srcId="{EA4B7843-CB10-44B5-8C4A-7F297BD630CB}" destId="{59F89FB0-8431-3045-A6ED-05A97500ADEF}" srcOrd="0" destOrd="0" presId="urn:microsoft.com/office/officeart/2016/7/layout/VerticalSolidActionList"/>
    <dgm:cxn modelId="{4F1CFF09-8C22-FB47-B370-D615BF601467}" type="presOf" srcId="{2150134D-EC0A-4292-9F03-F11A8A8B68F9}" destId="{549CE74F-9465-E546-B9F8-E7DB0845ADC3}" srcOrd="0" destOrd="0" presId="urn:microsoft.com/office/officeart/2016/7/layout/VerticalSolidActionList"/>
    <dgm:cxn modelId="{27C40346-8774-4E11-85D3-9C13BEE9C8EF}" srcId="{2150134D-EC0A-4292-9F03-F11A8A8B68F9}" destId="{ED387B02-01FD-4276-A6EE-38F7917408B0}" srcOrd="0" destOrd="0" parTransId="{21C820D5-071C-4EDE-A953-E5A59CD5DCF3}" sibTransId="{8E64CF9E-2878-4DE0-915D-A8243BD6A42C}"/>
    <dgm:cxn modelId="{F6C37AB9-BDDB-DB44-9C9B-D56D8B567116}" type="presOf" srcId="{ED387B02-01FD-4276-A6EE-38F7917408B0}" destId="{0270EC74-F8A1-354E-ABF3-080C451B2526}" srcOrd="0" destOrd="0" presId="urn:microsoft.com/office/officeart/2016/7/layout/VerticalSolidActionList"/>
    <dgm:cxn modelId="{7F284AFB-D92A-40F4-84DF-270886FF4086}" srcId="{EA4B7843-CB10-44B5-8C4A-7F297BD630CB}" destId="{2150134D-EC0A-4292-9F03-F11A8A8B68F9}" srcOrd="0" destOrd="0" parTransId="{7A514628-313B-4536-8B62-0CF9BF72C61F}" sibTransId="{AA7F0B80-C064-4807-8979-897994EE3FBC}"/>
    <dgm:cxn modelId="{D2A7AC0A-C470-F847-88EA-697F3278B7F6}" type="presParOf" srcId="{59F89FB0-8431-3045-A6ED-05A97500ADEF}" destId="{24B8BC58-04EA-2C4A-A1E5-D3CAF4D60834}" srcOrd="0" destOrd="0" presId="urn:microsoft.com/office/officeart/2016/7/layout/VerticalSolidActionList"/>
    <dgm:cxn modelId="{0CA2DD2F-A37F-2A4D-9794-DEA0FB132173}" type="presParOf" srcId="{24B8BC58-04EA-2C4A-A1E5-D3CAF4D60834}" destId="{549CE74F-9465-E546-B9F8-E7DB0845ADC3}" srcOrd="0" destOrd="0" presId="urn:microsoft.com/office/officeart/2016/7/layout/VerticalSolidActionList"/>
    <dgm:cxn modelId="{C6AEBD20-F9DA-CC49-8327-5F015DB47DAE}" type="presParOf" srcId="{24B8BC58-04EA-2C4A-A1E5-D3CAF4D60834}" destId="{0270EC74-F8A1-354E-ABF3-080C451B252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17C42-35DB-1243-855D-9CEA13D808BF}">
      <dsp:nvSpPr>
        <dsp:cNvPr id="0" name=""/>
        <dsp:cNvSpPr/>
      </dsp:nvSpPr>
      <dsp:spPr>
        <a:xfrm>
          <a:off x="4822" y="2076843"/>
          <a:ext cx="2108299" cy="126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Assess Invoice Volume</a:t>
          </a:r>
        </a:p>
      </dsp:txBody>
      <dsp:txXfrm>
        <a:off x="41872" y="2113893"/>
        <a:ext cx="2034199" cy="1190879"/>
      </dsp:txXfrm>
    </dsp:sp>
    <dsp:sp modelId="{ADF81B80-C095-5047-A669-57524E4406BE}">
      <dsp:nvSpPr>
        <dsp:cNvPr id="0" name=""/>
        <dsp:cNvSpPr/>
      </dsp:nvSpPr>
      <dsp:spPr>
        <a:xfrm>
          <a:off x="2323951" y="2447904"/>
          <a:ext cx="446959" cy="522858"/>
        </a:xfrm>
        <a:prstGeom prst="rightArrow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323951" y="2552476"/>
        <a:ext cx="312871" cy="313714"/>
      </dsp:txXfrm>
    </dsp:sp>
    <dsp:sp modelId="{045234F4-4195-EF41-8A3C-20AD07106961}">
      <dsp:nvSpPr>
        <dsp:cNvPr id="0" name=""/>
        <dsp:cNvSpPr/>
      </dsp:nvSpPr>
      <dsp:spPr>
        <a:xfrm>
          <a:off x="2956440" y="2076843"/>
          <a:ext cx="2108299" cy="1264979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Consider Incoming Formats</a:t>
          </a:r>
        </a:p>
      </dsp:txBody>
      <dsp:txXfrm>
        <a:off x="2993490" y="2113893"/>
        <a:ext cx="2034199" cy="1190879"/>
      </dsp:txXfrm>
    </dsp:sp>
    <dsp:sp modelId="{9AAEDD09-F445-4143-9535-F55D45BF8071}">
      <dsp:nvSpPr>
        <dsp:cNvPr id="0" name=""/>
        <dsp:cNvSpPr/>
      </dsp:nvSpPr>
      <dsp:spPr>
        <a:xfrm>
          <a:off x="5275570" y="2447904"/>
          <a:ext cx="446959" cy="522858"/>
        </a:xfrm>
        <a:prstGeom prst="rightArrow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275570" y="2552476"/>
        <a:ext cx="312871" cy="313714"/>
      </dsp:txXfrm>
    </dsp:sp>
    <dsp:sp modelId="{4222FE28-6FDB-0348-8721-2DCFD0274013}">
      <dsp:nvSpPr>
        <dsp:cNvPr id="0" name=""/>
        <dsp:cNvSpPr/>
      </dsp:nvSpPr>
      <dsp:spPr>
        <a:xfrm>
          <a:off x="5908059" y="2076843"/>
          <a:ext cx="2108299" cy="126497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Score Delivery Methods</a:t>
          </a:r>
        </a:p>
      </dsp:txBody>
      <dsp:txXfrm>
        <a:off x="5945109" y="2113893"/>
        <a:ext cx="2034199" cy="1190879"/>
      </dsp:txXfrm>
    </dsp:sp>
    <dsp:sp modelId="{853DBD44-A27A-7D44-BA72-2171FA2DE087}">
      <dsp:nvSpPr>
        <dsp:cNvPr id="0" name=""/>
        <dsp:cNvSpPr/>
      </dsp:nvSpPr>
      <dsp:spPr>
        <a:xfrm>
          <a:off x="8227188" y="2447904"/>
          <a:ext cx="446959" cy="522858"/>
        </a:xfrm>
        <a:prstGeom prst="rightArrow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227188" y="2552476"/>
        <a:ext cx="312871" cy="313714"/>
      </dsp:txXfrm>
    </dsp:sp>
    <dsp:sp modelId="{F8C6827E-ECD1-0F40-8074-BFB7CA54AB0B}">
      <dsp:nvSpPr>
        <dsp:cNvPr id="0" name=""/>
        <dsp:cNvSpPr/>
      </dsp:nvSpPr>
      <dsp:spPr>
        <a:xfrm>
          <a:off x="8859678" y="2076843"/>
          <a:ext cx="2108299" cy="126497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Develop Capture Strategy</a:t>
          </a:r>
        </a:p>
      </dsp:txBody>
      <dsp:txXfrm>
        <a:off x="8896728" y="2113893"/>
        <a:ext cx="2034199" cy="1190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66B3F-6C0D-F146-BDA8-E2507EAA205B}">
      <dsp:nvSpPr>
        <dsp:cNvPr id="0" name=""/>
        <dsp:cNvSpPr/>
      </dsp:nvSpPr>
      <dsp:spPr>
        <a:xfrm>
          <a:off x="1599559" y="6646"/>
          <a:ext cx="10222806" cy="9408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632" tIns="216784" rIns="156632" bIns="216784" numCol="1" spcCol="1270" anchor="ctr" anchorCtr="0">
          <a:noAutofit/>
        </a:bodyPr>
        <a:lstStyle/>
        <a:p>
          <a:pPr marL="0" lvl="0" indent="0" algn="l" defTabSz="1066800">
            <a:lnSpc>
              <a:spcPts val="29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Electronic Data Interchange enables the automated exchange of various types of business documents, such as invoices, purchase orders, shipping notices, etc.</a:t>
          </a:r>
        </a:p>
      </dsp:txBody>
      <dsp:txXfrm>
        <a:off x="1599559" y="6646"/>
        <a:ext cx="10222806" cy="940815"/>
      </dsp:txXfrm>
    </dsp:sp>
    <dsp:sp modelId="{A0315BEB-71D2-7A48-8FDF-B55F933D29AC}">
      <dsp:nvSpPr>
        <dsp:cNvPr id="0" name=""/>
        <dsp:cNvSpPr/>
      </dsp:nvSpPr>
      <dsp:spPr>
        <a:xfrm>
          <a:off x="286" y="411"/>
          <a:ext cx="1599273" cy="953285"/>
        </a:xfrm>
        <a:prstGeom prst="rect">
          <a:avLst/>
        </a:prstGeom>
        <a:solidFill>
          <a:srgbClr val="FFC403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795" tIns="84305" rIns="106795" bIns="8430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EDI</a:t>
          </a:r>
        </a:p>
      </dsp:txBody>
      <dsp:txXfrm>
        <a:off x="286" y="411"/>
        <a:ext cx="1599273" cy="953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129E0-6A02-F84F-9A21-082F48AC1807}">
      <dsp:nvSpPr>
        <dsp:cNvPr id="0" name=""/>
        <dsp:cNvSpPr/>
      </dsp:nvSpPr>
      <dsp:spPr>
        <a:xfrm>
          <a:off x="1719012" y="0"/>
          <a:ext cx="10057065" cy="89190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1F0C2-DEB5-9149-AC9C-A92E65531D35}">
      <dsp:nvSpPr>
        <dsp:cNvPr id="0" name=""/>
        <dsp:cNvSpPr/>
      </dsp:nvSpPr>
      <dsp:spPr>
        <a:xfrm>
          <a:off x="0" y="0"/>
          <a:ext cx="1715466" cy="891906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668" tIns="88100" rIns="124668" bIns="881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OCR</a:t>
          </a:r>
        </a:p>
      </dsp:txBody>
      <dsp:txXfrm>
        <a:off x="0" y="0"/>
        <a:ext cx="1715466" cy="891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0EC74-F8A1-354E-ABF3-080C451B2526}">
      <dsp:nvSpPr>
        <dsp:cNvPr id="0" name=""/>
        <dsp:cNvSpPr/>
      </dsp:nvSpPr>
      <dsp:spPr>
        <a:xfrm>
          <a:off x="2607047" y="0"/>
          <a:ext cx="9226362" cy="872156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17" tIns="197518" rIns="179017" bIns="19751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Vendor self-service platform or via marketplace that integrates with workflow or ERP</a:t>
          </a:r>
        </a:p>
      </dsp:txBody>
      <dsp:txXfrm>
        <a:off x="2607047" y="0"/>
        <a:ext cx="9226362" cy="872156"/>
      </dsp:txXfrm>
    </dsp:sp>
    <dsp:sp modelId="{549CE74F-9465-E546-B9F8-E7DB0845ADC3}">
      <dsp:nvSpPr>
        <dsp:cNvPr id="0" name=""/>
        <dsp:cNvSpPr/>
      </dsp:nvSpPr>
      <dsp:spPr>
        <a:xfrm>
          <a:off x="415" y="258"/>
          <a:ext cx="2606216" cy="887468"/>
        </a:xfrm>
        <a:prstGeom prst="rect">
          <a:avLst/>
        </a:prstGeom>
        <a:solidFill>
          <a:srgbClr val="729C47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057" tIns="76812" rIns="122057" bIns="768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Vendor Portal / Marketplaces</a:t>
          </a:r>
        </a:p>
      </dsp:txBody>
      <dsp:txXfrm>
        <a:off x="415" y="258"/>
        <a:ext cx="2606216" cy="8874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0EC74-F8A1-354E-ABF3-080C451B2526}">
      <dsp:nvSpPr>
        <dsp:cNvPr id="0" name=""/>
        <dsp:cNvSpPr/>
      </dsp:nvSpPr>
      <dsp:spPr>
        <a:xfrm>
          <a:off x="2382406" y="10449"/>
          <a:ext cx="9483277" cy="5852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002" tIns="132552" rIns="184002" bIns="13255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Manual entry of data from invoices into a workflow or ERP.</a:t>
          </a:r>
        </a:p>
      </dsp:txBody>
      <dsp:txXfrm>
        <a:off x="2382406" y="10449"/>
        <a:ext cx="9483277" cy="585294"/>
      </dsp:txXfrm>
    </dsp:sp>
    <dsp:sp modelId="{549CE74F-9465-E546-B9F8-E7DB0845ADC3}">
      <dsp:nvSpPr>
        <dsp:cNvPr id="0" name=""/>
        <dsp:cNvSpPr/>
      </dsp:nvSpPr>
      <dsp:spPr>
        <a:xfrm>
          <a:off x="16699" y="173"/>
          <a:ext cx="2370819" cy="595570"/>
        </a:xfrm>
        <a:prstGeom prst="rect">
          <a:avLst/>
        </a:prstGeom>
        <a:solidFill>
          <a:srgbClr val="91440F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456" tIns="51548" rIns="125456" bIns="5154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Data Entry</a:t>
          </a:r>
        </a:p>
      </dsp:txBody>
      <dsp:txXfrm>
        <a:off x="16699" y="173"/>
        <a:ext cx="2370819" cy="595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</cdr:x>
      <cdr:y>0</cdr:y>
    </cdr:from>
    <cdr:to>
      <cdr:x>0.73467</cdr:x>
      <cdr:y>0.1838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F435412-25A5-B5C9-E363-F33F11498EC0}"/>
            </a:ext>
          </a:extLst>
        </cdr:cNvPr>
        <cdr:cNvSpPr txBox="1"/>
      </cdr:nvSpPr>
      <cdr:spPr>
        <a:xfrm xmlns:a="http://schemas.openxmlformats.org/drawingml/2006/main">
          <a:off x="1564521" y="-1511267"/>
          <a:ext cx="5530652" cy="914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600" b="1" dirty="0">
              <a:solidFill>
                <a:schemeClr val="accent1">
                  <a:lumMod val="50000"/>
                </a:schemeClr>
              </a:solidFill>
            </a:rPr>
            <a:t>Where does your operation fit?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23496-CEB4-9744-B51F-FCA4BBC11DB8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B44D5-BB71-A341-85CB-56798CC0F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44D5-BB71-A341-85CB-56798CC0FC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5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44D5-BB71-A341-85CB-56798CC0FC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44D5-BB71-A341-85CB-56798CC0FC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44D5-BB71-A341-85CB-56798CC0FC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9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B44D5-BB71-A341-85CB-56798CC0FC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6F5C0-EE5F-EC48-3AF8-FCAB8D87E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8B59A-F166-7BBB-3062-DABB4E01A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5EB2F-6403-2AE2-A833-589E075C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1810-4B61-5E40-9B7D-32FB23A41D3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E4E91-8BCE-3B77-EA42-CB12CC23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D88CF-6984-72A0-9C50-F31BC7DF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5FE2-B5FE-DF4E-B6E7-63B8DC51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8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0526A-0EC0-6389-61B5-309BF2AD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9954D-0BEB-859A-2B68-54D42F794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5F4BC-08E1-066B-4F4A-290BF793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1810-4B61-5E40-9B7D-32FB23A41D3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90B5F-E445-0816-FCF6-BA16D4E6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07FF-7A3F-854E-CBCC-93AABA04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5FE2-B5FE-DF4E-B6E7-63B8DC51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3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6E4BA-1A3F-7947-0E73-596304A68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FEA34-5925-114A-0D08-1F9E5DB63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8339A-C79B-A620-1010-A7BB8E7E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1810-4B61-5E40-9B7D-32FB23A41D3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62672-41A3-6E4F-1DB4-009086FB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4D26A-697F-03D7-EDDD-23262C4A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5FE2-B5FE-DF4E-B6E7-63B8DC51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5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8AA3-6D5E-D10A-E179-225A9F32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35862-FBC1-7207-90BE-412791568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D4D5-83A4-3165-A95D-5D427353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1810-4B61-5E40-9B7D-32FB23A41D3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A923D-829A-9308-E88A-CE90D4DA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86712-D783-EC0E-D5CA-F261738D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5FE2-B5FE-DF4E-B6E7-63B8DC51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3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EBE6-21DB-42E2-3B90-E667E745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30C10-93AB-E63C-C43D-9488AAB48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7DD6F-825C-64B6-9C28-2EB60310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1810-4B61-5E40-9B7D-32FB23A41D3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FFF2C-2A82-2F2C-C97F-603B6DE6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F5516-FF01-4113-2B00-51167A43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5FE2-B5FE-DF4E-B6E7-63B8DC51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5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23D73-4AD1-852E-061F-584092F5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8DE84-C8F9-39F9-1F44-3F6C51D6F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CA49D-4E5C-3FE0-5946-31E54E064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40B6-2E34-A2A5-CBEA-EBE1DD73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1810-4B61-5E40-9B7D-32FB23A41D3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8D6D3-C023-FEC2-1F1A-90FB96D9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23707-4734-011D-E67A-0CE9B03F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5FE2-B5FE-DF4E-B6E7-63B8DC51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4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E0428-FA39-76EF-C3E1-3671ADD6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4DDE4-2F03-1A0F-CA2B-3C54FC240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FD5-D6FD-A807-3EFC-9CC6EEA33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9E054-74E7-0F92-16CB-8DA24E399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664D9-1510-A389-26E6-A8FAB4F26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EF6FE8-0744-47AC-86B0-26062CD6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1810-4B61-5E40-9B7D-32FB23A41D3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4236A-B0F7-F675-ADB7-E1DA9495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97B9E-1642-2022-D8C3-AE83C102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5FE2-B5FE-DF4E-B6E7-63B8DC51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9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B1EFF-80EB-8269-4BC3-5FBE8C71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91422-A39D-B42C-2CB6-2275FFFF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1810-4B61-5E40-9B7D-32FB23A41D3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0D5C5-3BB3-E2A7-CF8C-CF62ED61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6527B-E93F-D829-CF39-BCD1A15B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5FE2-B5FE-DF4E-B6E7-63B8DC51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5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872EE-49E9-EFDD-FEC9-1E0DB360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1810-4B61-5E40-9B7D-32FB23A41D3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4860A-EC2A-7136-3F1D-2BBCA92D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674A5-277C-D817-2C83-272E0C66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5FE2-B5FE-DF4E-B6E7-63B8DC51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6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9D87B-536E-D8FD-B2E4-1473E71C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FD8A5-CBB1-1BB6-8460-D1B7B95E4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15F96-BCD3-D728-CED5-072569996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44866-6C93-D431-4217-F4535A3A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1810-4B61-5E40-9B7D-32FB23A41D3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22504-AC4B-C55E-2402-A9573CBF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221AE-5E9C-232E-1F8B-DC00356A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5FE2-B5FE-DF4E-B6E7-63B8DC51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7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7B2CF-B63B-CE91-073A-DCDC43A4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01170-602B-A186-4D31-24CEB5078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22B70-3033-4B8D-4BAE-6BF2D93FC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8D1EA-4200-38C6-BF81-1F550DF3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1810-4B61-5E40-9B7D-32FB23A41D3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32BAE-29AF-1286-653D-7908F9B8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C9AF7-0725-BDE7-D76A-9511D2D0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5FE2-B5FE-DF4E-B6E7-63B8DC51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0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FB2989-3FBB-B3E8-0FEC-2AA8C95C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0D809-4DC1-D512-43E7-9E4C38A29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06A52-79DF-A1EA-7E46-FAA6F519A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A1810-4B61-5E40-9B7D-32FB23A41D32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20462-2A9E-C1D0-57BB-64CCEAF3D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42BF8-C88B-19DB-6243-FBD1E4F71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5FE2-B5FE-DF4E-B6E7-63B8DC513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5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cgconsulting.com/request-a-call/" TargetMode="External"/><Relationship Id="rId2" Type="http://schemas.openxmlformats.org/officeDocument/2006/relationships/hyperlink" Target="http://info@icgconsulting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31EB1-A498-52C8-1A31-781F060B2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</a:rPr>
              <a:t>Data Capture -  So Many Options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750DA-366B-FA95-A4C8-08EBC2676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4112" y="4756266"/>
            <a:ext cx="4674205" cy="1244483"/>
          </a:xfrm>
        </p:spPr>
        <p:txBody>
          <a:bodyPr anchor="t">
            <a:noAutofit/>
          </a:bodyPr>
          <a:lstStyle/>
          <a:p>
            <a:pPr algn="l"/>
            <a:r>
              <a:rPr lang="en-US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financial and operational benefits of a well thought out  capture strategy can be compelling!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0FC2D-46E2-52CF-7A5A-BD0D326E4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559" y="2763214"/>
            <a:ext cx="3737164" cy="13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1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426D8-A84E-DEFB-118A-B544F542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09CF3-935D-E6F8-1B26-1FF30FA0B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12" y="478802"/>
            <a:ext cx="2021723" cy="66578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9397FB-3D13-5431-78E5-2AA8097CB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22744"/>
            <a:ext cx="12191995" cy="4740451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pensive and resistance from vendors not uncommon.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E7AE78C-72CB-786D-9C9E-B67257E19316}"/>
              </a:ext>
            </a:extLst>
          </p:cNvPr>
          <p:cNvSpPr txBox="1">
            <a:spLocks/>
          </p:cNvSpPr>
          <p:nvPr/>
        </p:nvSpPr>
        <p:spPr bwMode="auto">
          <a:xfrm>
            <a:off x="-7" y="6379198"/>
            <a:ext cx="12192003" cy="478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F8FA9"/>
              </a:buClr>
              <a:buSzPct val="95000"/>
              <a:buFont typeface="Wingdings 2" pitchFamily="2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F8FA9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endParaRPr lang="en-US" altLang="en-US" sz="900">
              <a:solidFill>
                <a:srgbClr val="ACCBF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Communicate. Collaborate. Transact.</a:t>
            </a:r>
            <a:endParaRPr lang="en-US" altLang="en-US" sz="18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5B8636-93E6-1C90-12E3-F23C7A9B17C1}"/>
              </a:ext>
            </a:extLst>
          </p:cNvPr>
          <p:cNvCxnSpPr>
            <a:cxnSpLocks/>
          </p:cNvCxnSpPr>
          <p:nvPr/>
        </p:nvCxnSpPr>
        <p:spPr>
          <a:xfrm>
            <a:off x="0" y="1597432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D0EA65D-C10C-4C17-8C31-9651AE8D0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4678144"/>
              </p:ext>
            </p:extLst>
          </p:nvPr>
        </p:nvGraphicFramePr>
        <p:xfrm>
          <a:off x="179286" y="1716485"/>
          <a:ext cx="11833411" cy="887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6F9D1D6-6263-527A-0F13-88C19744B3D1}"/>
              </a:ext>
            </a:extLst>
          </p:cNvPr>
          <p:cNvSpPr txBox="1"/>
          <p:nvPr/>
        </p:nvSpPr>
        <p:spPr>
          <a:xfrm>
            <a:off x="459350" y="5795185"/>
            <a:ext cx="11126700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Low volume vendors should be strongly encouraged to use vendor self-service platforms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8FB4BC-D7FC-DAF4-807E-B2A36F5B68CA}"/>
              </a:ext>
            </a:extLst>
          </p:cNvPr>
          <p:cNvSpPr txBox="1"/>
          <p:nvPr/>
        </p:nvSpPr>
        <p:spPr>
          <a:xfrm>
            <a:off x="232006" y="2589309"/>
            <a:ext cx="57237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Easy to implement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Easy to integrate with workflow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Provides benefit very 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data capture exception handling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Vendor users are assured their invoices are received and processed within minutes of 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Maximum data density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Minimal IT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DF7E10-63DF-1E12-26A8-86D7E3754ABB}"/>
              </a:ext>
            </a:extLst>
          </p:cNvPr>
          <p:cNvSpPr txBox="1"/>
          <p:nvPr/>
        </p:nvSpPr>
        <p:spPr>
          <a:xfrm>
            <a:off x="6121817" y="2578590"/>
            <a:ext cx="57237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Some change management for vendors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Training needed for new vendors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May get some pushback from vendors who “have another portal” to log into</a:t>
            </a:r>
          </a:p>
          <a:p>
            <a:endParaRPr lang="en-US" sz="2000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6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A579C-A945-7D47-A97F-4CD3BFF5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Vendor Portals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F18DF-0076-D5EE-0FA9-306A5268F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12" y="478802"/>
            <a:ext cx="2021723" cy="665786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7B15B00-2368-A343-F000-E1532604C34C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-7" y="6379198"/>
            <a:ext cx="12192003" cy="478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 fontScale="92500" lnSpcReduction="10000"/>
          </a:bodyPr>
          <a:lstStyle>
            <a:lvl1pPr>
              <a:spcBef>
                <a:spcPct val="20000"/>
              </a:spcBef>
              <a:buClr>
                <a:srgbClr val="7F8FA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F8FA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en-US" altLang="en-US" sz="900" dirty="0">
              <a:solidFill>
                <a:srgbClr val="ACCBF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</a:rPr>
              <a:t>Communicate. Collaborate. Transact.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3AE40D-CD2D-7036-E7FF-AC5F9EA4D25E}"/>
              </a:ext>
            </a:extLst>
          </p:cNvPr>
          <p:cNvCxnSpPr>
            <a:cxnSpLocks/>
          </p:cNvCxnSpPr>
          <p:nvPr/>
        </p:nvCxnSpPr>
        <p:spPr>
          <a:xfrm>
            <a:off x="-7" y="1566744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5934D0-D5E8-14A3-CD10-B987C7BBF95E}"/>
              </a:ext>
            </a:extLst>
          </p:cNvPr>
          <p:cNvSpPr txBox="1"/>
          <p:nvPr/>
        </p:nvSpPr>
        <p:spPr>
          <a:xfrm>
            <a:off x="0" y="1485482"/>
            <a:ext cx="12192003" cy="4979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/>
              <a:t> 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B59BAF-70DE-A3AB-B694-3E0508402C3A}"/>
              </a:ext>
            </a:extLst>
          </p:cNvPr>
          <p:cNvGrpSpPr/>
          <p:nvPr/>
        </p:nvGrpSpPr>
        <p:grpSpPr>
          <a:xfrm>
            <a:off x="794338" y="1566744"/>
            <a:ext cx="10473212" cy="4726556"/>
            <a:chOff x="1575582" y="1785826"/>
            <a:chExt cx="8797851" cy="4539413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136E4C28-C678-4FE9-9046-EF795D77A2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44003585"/>
                </p:ext>
              </p:extLst>
            </p:nvPr>
          </p:nvGraphicFramePr>
          <p:xfrm>
            <a:off x="2048843" y="1785826"/>
            <a:ext cx="8324590" cy="45394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1C46452-B312-0C1E-34D0-E5472C177E59}"/>
                </a:ext>
              </a:extLst>
            </p:cNvPr>
            <p:cNvGrpSpPr/>
            <p:nvPr/>
          </p:nvGrpSpPr>
          <p:grpSpPr>
            <a:xfrm>
              <a:off x="1575582" y="2812026"/>
              <a:ext cx="8702354" cy="3104709"/>
              <a:chOff x="1575582" y="2812026"/>
              <a:chExt cx="8702354" cy="3104709"/>
            </a:xfrm>
          </p:grpSpPr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4FC2BA1A-1F77-8CF6-F494-4DC36096B29E}"/>
                  </a:ext>
                </a:extLst>
              </p:cNvPr>
              <p:cNvSpPr/>
              <p:nvPr/>
            </p:nvSpPr>
            <p:spPr>
              <a:xfrm>
                <a:off x="2703525" y="5432103"/>
                <a:ext cx="7574411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92B5C3-E8B5-FD42-09D2-ACBB6DED837F}"/>
                  </a:ext>
                </a:extLst>
              </p:cNvPr>
              <p:cNvSpPr txBox="1"/>
              <p:nvPr/>
            </p:nvSpPr>
            <p:spPr>
              <a:xfrm>
                <a:off x="5423261" y="5489753"/>
                <a:ext cx="1549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b="1" dirty="0"/>
                  <a:t>$      COST     $</a:t>
                </a:r>
              </a:p>
            </p:txBody>
          </p:sp>
          <p:sp>
            <p:nvSpPr>
              <p:cNvPr id="20" name="Up Arrow 19">
                <a:extLst>
                  <a:ext uri="{FF2B5EF4-FFF2-40B4-BE49-F238E27FC236}">
                    <a16:creationId xmlns:a16="http://schemas.microsoft.com/office/drawing/2014/main" id="{4885E953-1E90-4B64-D0D1-5D43CD3A2948}"/>
                  </a:ext>
                </a:extLst>
              </p:cNvPr>
              <p:cNvSpPr/>
              <p:nvPr/>
            </p:nvSpPr>
            <p:spPr>
              <a:xfrm>
                <a:off x="1575582" y="2812026"/>
                <a:ext cx="553589" cy="2677727"/>
              </a:xfrm>
              <a:prstGeom prst="up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BCDC26-0A1C-D91D-4FF8-F02CAAAA4EAE}"/>
                  </a:ext>
                </a:extLst>
              </p:cNvPr>
              <p:cNvSpPr txBox="1"/>
              <p:nvPr/>
            </p:nvSpPr>
            <p:spPr>
              <a:xfrm>
                <a:off x="1674771" y="3302987"/>
                <a:ext cx="374072" cy="1684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VO L UME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7100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426D8-A84E-DEFB-118A-B544F542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09CF3-935D-E6F8-1B26-1FF30FA0B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412" y="478802"/>
            <a:ext cx="2021723" cy="66578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9397FB-3D13-5431-78E5-2AA8097CB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8747"/>
            <a:ext cx="12191995" cy="4740451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moderate levels of exceptions.</a:t>
            </a:r>
          </a:p>
          <a:p>
            <a:pPr>
              <a:spcAft>
                <a:spcPts val="400"/>
              </a:spcAft>
            </a:pPr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EDI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- Dramatically reduces labor costs for capture but can be expensive and complex.  Lack of standardization.</a:t>
            </a:r>
          </a:p>
          <a:p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Vendor Portal/Marketplaces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Low labor costs and electronic capture enabled.  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E7AE78C-72CB-786D-9C9E-B67257E19316}"/>
              </a:ext>
            </a:extLst>
          </p:cNvPr>
          <p:cNvSpPr txBox="1">
            <a:spLocks/>
          </p:cNvSpPr>
          <p:nvPr/>
        </p:nvSpPr>
        <p:spPr bwMode="auto">
          <a:xfrm>
            <a:off x="-7" y="6379198"/>
            <a:ext cx="12192003" cy="478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F8FA9"/>
              </a:buClr>
              <a:buSzPct val="95000"/>
              <a:buFont typeface="Wingdings 2" pitchFamily="2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F8FA9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endParaRPr lang="en-US" altLang="en-US" sz="900">
              <a:solidFill>
                <a:srgbClr val="ACCBF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Communicate. Collaborate. Transact.</a:t>
            </a:r>
            <a:endParaRPr lang="en-US" altLang="en-US" sz="18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5B8636-93E6-1C90-12E3-F23C7A9B17C1}"/>
              </a:ext>
            </a:extLst>
          </p:cNvPr>
          <p:cNvCxnSpPr>
            <a:cxnSpLocks/>
          </p:cNvCxnSpPr>
          <p:nvPr/>
        </p:nvCxnSpPr>
        <p:spPr>
          <a:xfrm>
            <a:off x="0" y="1597432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D0EA65D-C10C-4C17-8C31-9651AE8D084B}"/>
              </a:ext>
            </a:extLst>
          </p:cNvPr>
          <p:cNvGraphicFramePr/>
          <p:nvPr/>
        </p:nvGraphicFramePr>
        <p:xfrm>
          <a:off x="163152" y="1653449"/>
          <a:ext cx="11865684" cy="59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B8BD9ED-913A-7B02-C7D9-8675659ACF53}"/>
              </a:ext>
            </a:extLst>
          </p:cNvPr>
          <p:cNvSpPr txBox="1"/>
          <p:nvPr/>
        </p:nvSpPr>
        <p:spPr>
          <a:xfrm>
            <a:off x="491797" y="5132702"/>
            <a:ext cx="11208394" cy="830997"/>
          </a:xfrm>
          <a:prstGeom prst="rect">
            <a:avLst/>
          </a:prstGeom>
          <a:solidFill>
            <a:srgbClr val="91440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Low volume operations may not find ROI with any level of technology and prefer to stay with Data Entry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70CA2-E037-E1AC-B00C-D135EB726140}"/>
              </a:ext>
            </a:extLst>
          </p:cNvPr>
          <p:cNvSpPr txBox="1"/>
          <p:nvPr/>
        </p:nvSpPr>
        <p:spPr>
          <a:xfrm>
            <a:off x="199017" y="2346124"/>
            <a:ext cx="57237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technology investment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internal change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change management for vendors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ongoing support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BF88F3-2A1F-56E3-EBC9-0C172A781526}"/>
              </a:ext>
            </a:extLst>
          </p:cNvPr>
          <p:cNvSpPr txBox="1"/>
          <p:nvPr/>
        </p:nvSpPr>
        <p:spPr>
          <a:xfrm>
            <a:off x="6095994" y="2344425"/>
            <a:ext cx="57237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Most expensive from a human resource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Least 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Prone to human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54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A579C-A945-7D47-A97F-4CD3BFF5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Data Entry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F18DF-0076-D5EE-0FA9-306A5268F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12" y="478802"/>
            <a:ext cx="2021723" cy="665786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7B15B00-2368-A343-F000-E1532604C34C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-7" y="6379198"/>
            <a:ext cx="12192003" cy="478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 fontScale="92500" lnSpcReduction="10000"/>
          </a:bodyPr>
          <a:lstStyle>
            <a:lvl1pPr>
              <a:spcBef>
                <a:spcPct val="20000"/>
              </a:spcBef>
              <a:buClr>
                <a:srgbClr val="7F8FA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F8FA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en-US" altLang="en-US" sz="900" dirty="0">
              <a:solidFill>
                <a:srgbClr val="ACCBF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</a:rPr>
              <a:t>Communicate. Collaborate. Transact.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3AE40D-CD2D-7036-E7FF-AC5F9EA4D25E}"/>
              </a:ext>
            </a:extLst>
          </p:cNvPr>
          <p:cNvCxnSpPr>
            <a:cxnSpLocks/>
          </p:cNvCxnSpPr>
          <p:nvPr/>
        </p:nvCxnSpPr>
        <p:spPr>
          <a:xfrm>
            <a:off x="-7" y="1566744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5934D0-D5E8-14A3-CD10-B987C7BBF95E}"/>
              </a:ext>
            </a:extLst>
          </p:cNvPr>
          <p:cNvSpPr txBox="1"/>
          <p:nvPr/>
        </p:nvSpPr>
        <p:spPr>
          <a:xfrm>
            <a:off x="0" y="1485482"/>
            <a:ext cx="12192003" cy="4979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/>
              <a:t> 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B59BAF-70DE-A3AB-B694-3E0508402C3A}"/>
              </a:ext>
            </a:extLst>
          </p:cNvPr>
          <p:cNvGrpSpPr/>
          <p:nvPr/>
        </p:nvGrpSpPr>
        <p:grpSpPr>
          <a:xfrm>
            <a:off x="690707" y="1566744"/>
            <a:ext cx="10810567" cy="4726556"/>
            <a:chOff x="1575582" y="1785826"/>
            <a:chExt cx="8797851" cy="4539413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136E4C28-C678-4FE9-9046-EF795D77A2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52126230"/>
                </p:ext>
              </p:extLst>
            </p:nvPr>
          </p:nvGraphicFramePr>
          <p:xfrm>
            <a:off x="2048843" y="1785826"/>
            <a:ext cx="8324590" cy="45394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1C46452-B312-0C1E-34D0-E5472C177E59}"/>
                </a:ext>
              </a:extLst>
            </p:cNvPr>
            <p:cNvGrpSpPr/>
            <p:nvPr/>
          </p:nvGrpSpPr>
          <p:grpSpPr>
            <a:xfrm>
              <a:off x="1575582" y="2812026"/>
              <a:ext cx="8702354" cy="3104709"/>
              <a:chOff x="1575582" y="2812026"/>
              <a:chExt cx="8702354" cy="3104709"/>
            </a:xfrm>
          </p:grpSpPr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4FC2BA1A-1F77-8CF6-F494-4DC36096B29E}"/>
                  </a:ext>
                </a:extLst>
              </p:cNvPr>
              <p:cNvSpPr/>
              <p:nvPr/>
            </p:nvSpPr>
            <p:spPr>
              <a:xfrm>
                <a:off x="2703525" y="5432103"/>
                <a:ext cx="7574411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92B5C3-E8B5-FD42-09D2-ACBB6DED837F}"/>
                  </a:ext>
                </a:extLst>
              </p:cNvPr>
              <p:cNvSpPr txBox="1"/>
              <p:nvPr/>
            </p:nvSpPr>
            <p:spPr>
              <a:xfrm>
                <a:off x="5423261" y="5489753"/>
                <a:ext cx="1549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b="1" dirty="0"/>
                  <a:t>$      COST     $</a:t>
                </a:r>
              </a:p>
            </p:txBody>
          </p:sp>
          <p:sp>
            <p:nvSpPr>
              <p:cNvPr id="20" name="Up Arrow 19">
                <a:extLst>
                  <a:ext uri="{FF2B5EF4-FFF2-40B4-BE49-F238E27FC236}">
                    <a16:creationId xmlns:a16="http://schemas.microsoft.com/office/drawing/2014/main" id="{4885E953-1E90-4B64-D0D1-5D43CD3A2948}"/>
                  </a:ext>
                </a:extLst>
              </p:cNvPr>
              <p:cNvSpPr/>
              <p:nvPr/>
            </p:nvSpPr>
            <p:spPr>
              <a:xfrm>
                <a:off x="1575582" y="2812026"/>
                <a:ext cx="553589" cy="2677727"/>
              </a:xfrm>
              <a:prstGeom prst="up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BCDC26-0A1C-D91D-4FF8-F02CAAAA4EAE}"/>
                  </a:ext>
                </a:extLst>
              </p:cNvPr>
              <p:cNvSpPr txBox="1"/>
              <p:nvPr/>
            </p:nvSpPr>
            <p:spPr>
              <a:xfrm>
                <a:off x="1674771" y="3302987"/>
                <a:ext cx="374072" cy="1684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VO L UME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382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A579C-A945-7D47-A97F-4CD3BFF5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Rank, Score, Analyze &amp; Decide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F18DF-0076-D5EE-0FA9-306A5268F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412" y="478802"/>
            <a:ext cx="2021723" cy="665786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7B15B00-2368-A343-F000-E1532604C34C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-7" y="6379199"/>
            <a:ext cx="12192003" cy="478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 fontScale="92500" lnSpcReduction="10000"/>
          </a:bodyPr>
          <a:lstStyle>
            <a:lvl1pPr>
              <a:spcBef>
                <a:spcPct val="20000"/>
              </a:spcBef>
              <a:buClr>
                <a:srgbClr val="7F8FA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F8FA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en-US" altLang="en-US" sz="900" dirty="0">
              <a:solidFill>
                <a:srgbClr val="ACCBF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</a:rPr>
              <a:t>Communicate. Collaborate. Transact.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3AE40D-CD2D-7036-E7FF-AC5F9EA4D25E}"/>
              </a:ext>
            </a:extLst>
          </p:cNvPr>
          <p:cNvCxnSpPr>
            <a:cxnSpLocks/>
          </p:cNvCxnSpPr>
          <p:nvPr/>
        </p:nvCxnSpPr>
        <p:spPr>
          <a:xfrm>
            <a:off x="0" y="1595105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34444C-3D9A-7E54-9F8B-0E345B619442}"/>
              </a:ext>
            </a:extLst>
          </p:cNvPr>
          <p:cNvGrpSpPr/>
          <p:nvPr/>
        </p:nvGrpSpPr>
        <p:grpSpPr>
          <a:xfrm>
            <a:off x="5" y="1590742"/>
            <a:ext cx="12191995" cy="4786128"/>
            <a:chOff x="5" y="1590742"/>
            <a:chExt cx="12191995" cy="47861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FE4C4F-117D-8DC0-C6C8-EB073C72BD51}"/>
                </a:ext>
              </a:extLst>
            </p:cNvPr>
            <p:cNvSpPr/>
            <p:nvPr/>
          </p:nvSpPr>
          <p:spPr>
            <a:xfrm>
              <a:off x="5" y="1590742"/>
              <a:ext cx="12191995" cy="478612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8DCF25A-7565-E5CA-A80E-686E803F70C7}"/>
                </a:ext>
              </a:extLst>
            </p:cNvPr>
            <p:cNvSpPr/>
            <p:nvPr/>
          </p:nvSpPr>
          <p:spPr>
            <a:xfrm>
              <a:off x="165015" y="2006605"/>
              <a:ext cx="1570379" cy="1570379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 descr="Statistics">
              <a:extLst>
                <a:ext uri="{FF2B5EF4-FFF2-40B4-BE49-F238E27FC236}">
                  <a16:creationId xmlns:a16="http://schemas.microsoft.com/office/drawing/2014/main" id="{F7682B2F-81EF-38C6-E8B0-5DB6B6C78D9F}"/>
                </a:ext>
              </a:extLst>
            </p:cNvPr>
            <p:cNvSpPr/>
            <p:nvPr/>
          </p:nvSpPr>
          <p:spPr>
            <a:xfrm>
              <a:off x="494795" y="2336385"/>
              <a:ext cx="910820" cy="910820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2ED782F-817E-F467-68EA-84E34A81F43A}"/>
                </a:ext>
              </a:extLst>
            </p:cNvPr>
            <p:cNvSpPr/>
            <p:nvPr/>
          </p:nvSpPr>
          <p:spPr>
            <a:xfrm>
              <a:off x="2071904" y="2006605"/>
              <a:ext cx="3701608" cy="1570379"/>
            </a:xfrm>
            <a:custGeom>
              <a:avLst/>
              <a:gdLst>
                <a:gd name="connsiteX0" fmla="*/ 0 w 3701608"/>
                <a:gd name="connsiteY0" fmla="*/ 0 h 1570379"/>
                <a:gd name="connsiteX1" fmla="*/ 3701608 w 3701608"/>
                <a:gd name="connsiteY1" fmla="*/ 0 h 1570379"/>
                <a:gd name="connsiteX2" fmla="*/ 3701608 w 3701608"/>
                <a:gd name="connsiteY2" fmla="*/ 1570379 h 1570379"/>
                <a:gd name="connsiteX3" fmla="*/ 0 w 3701608"/>
                <a:gd name="connsiteY3" fmla="*/ 1570379 h 1570379"/>
                <a:gd name="connsiteX4" fmla="*/ 0 w 3701608"/>
                <a:gd name="connsiteY4" fmla="*/ 0 h 157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1608" h="1570379">
                  <a:moveTo>
                    <a:pt x="0" y="0"/>
                  </a:moveTo>
                  <a:lnTo>
                    <a:pt x="3701608" y="0"/>
                  </a:lnTo>
                  <a:lnTo>
                    <a:pt x="3701608" y="1570379"/>
                  </a:lnTo>
                  <a:lnTo>
                    <a:pt x="0" y="15703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Rank -</a:t>
              </a:r>
              <a:r>
                <a:rPr lang="en-US" sz="2000" kern="1200" dirty="0"/>
                <a:t> Analyze your vendor population and rank them where they fall in terms of Low, Medium, High invoice volumes.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E349EA8-BFFF-2810-3003-450242286822}"/>
                </a:ext>
              </a:extLst>
            </p:cNvPr>
            <p:cNvSpPr/>
            <p:nvPr/>
          </p:nvSpPr>
          <p:spPr>
            <a:xfrm>
              <a:off x="6418491" y="2006605"/>
              <a:ext cx="1570379" cy="1570379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 descr="Star">
              <a:extLst>
                <a:ext uri="{FF2B5EF4-FFF2-40B4-BE49-F238E27FC236}">
                  <a16:creationId xmlns:a16="http://schemas.microsoft.com/office/drawing/2014/main" id="{67878E94-FFE9-20F8-C074-7D581CBDC8E3}"/>
                </a:ext>
              </a:extLst>
            </p:cNvPr>
            <p:cNvSpPr/>
            <p:nvPr/>
          </p:nvSpPr>
          <p:spPr>
            <a:xfrm>
              <a:off x="6748270" y="2336385"/>
              <a:ext cx="910820" cy="910820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BD94760-785B-DD83-9BA7-363EBDD29B9E}"/>
                </a:ext>
              </a:extLst>
            </p:cNvPr>
            <p:cNvSpPr/>
            <p:nvPr/>
          </p:nvSpPr>
          <p:spPr>
            <a:xfrm>
              <a:off x="8325380" y="2006605"/>
              <a:ext cx="3701608" cy="1570379"/>
            </a:xfrm>
            <a:custGeom>
              <a:avLst/>
              <a:gdLst>
                <a:gd name="connsiteX0" fmla="*/ 0 w 3701608"/>
                <a:gd name="connsiteY0" fmla="*/ 0 h 1570379"/>
                <a:gd name="connsiteX1" fmla="*/ 3701608 w 3701608"/>
                <a:gd name="connsiteY1" fmla="*/ 0 h 1570379"/>
                <a:gd name="connsiteX2" fmla="*/ 3701608 w 3701608"/>
                <a:gd name="connsiteY2" fmla="*/ 1570379 h 1570379"/>
                <a:gd name="connsiteX3" fmla="*/ 0 w 3701608"/>
                <a:gd name="connsiteY3" fmla="*/ 1570379 h 1570379"/>
                <a:gd name="connsiteX4" fmla="*/ 0 w 3701608"/>
                <a:gd name="connsiteY4" fmla="*/ 0 h 157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1608" h="1570379">
                  <a:moveTo>
                    <a:pt x="0" y="0"/>
                  </a:moveTo>
                  <a:lnTo>
                    <a:pt x="3701608" y="0"/>
                  </a:lnTo>
                  <a:lnTo>
                    <a:pt x="3701608" y="1570379"/>
                  </a:lnTo>
                  <a:lnTo>
                    <a:pt x="0" y="15703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/>
                <a:t>Score -</a:t>
              </a:r>
              <a:r>
                <a:rPr lang="en-US" sz="2000" kern="1200"/>
                <a:t> Apply a score to each solution as it relates to the vendor ranking. 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3800993-C1EB-91D9-CACD-DF90D6C21E27}"/>
                </a:ext>
              </a:extLst>
            </p:cNvPr>
            <p:cNvSpPr/>
            <p:nvPr/>
          </p:nvSpPr>
          <p:spPr>
            <a:xfrm>
              <a:off x="165015" y="4390626"/>
              <a:ext cx="1570379" cy="1570379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 descr="Calculator">
              <a:extLst>
                <a:ext uri="{FF2B5EF4-FFF2-40B4-BE49-F238E27FC236}">
                  <a16:creationId xmlns:a16="http://schemas.microsoft.com/office/drawing/2014/main" id="{DD1C4D6C-F2BC-0A9A-7D93-C3CDCC89E30A}"/>
                </a:ext>
              </a:extLst>
            </p:cNvPr>
            <p:cNvSpPr/>
            <p:nvPr/>
          </p:nvSpPr>
          <p:spPr>
            <a:xfrm>
              <a:off x="494795" y="4720406"/>
              <a:ext cx="910820" cy="910820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960C943-41FD-596F-C32D-9F012E403DCC}"/>
                </a:ext>
              </a:extLst>
            </p:cNvPr>
            <p:cNvSpPr/>
            <p:nvPr/>
          </p:nvSpPr>
          <p:spPr>
            <a:xfrm>
              <a:off x="2071904" y="4390626"/>
              <a:ext cx="3701608" cy="1570379"/>
            </a:xfrm>
            <a:custGeom>
              <a:avLst/>
              <a:gdLst>
                <a:gd name="connsiteX0" fmla="*/ 0 w 3701608"/>
                <a:gd name="connsiteY0" fmla="*/ 0 h 1570379"/>
                <a:gd name="connsiteX1" fmla="*/ 3701608 w 3701608"/>
                <a:gd name="connsiteY1" fmla="*/ 0 h 1570379"/>
                <a:gd name="connsiteX2" fmla="*/ 3701608 w 3701608"/>
                <a:gd name="connsiteY2" fmla="*/ 1570379 h 1570379"/>
                <a:gd name="connsiteX3" fmla="*/ 0 w 3701608"/>
                <a:gd name="connsiteY3" fmla="*/ 1570379 h 1570379"/>
                <a:gd name="connsiteX4" fmla="*/ 0 w 3701608"/>
                <a:gd name="connsiteY4" fmla="*/ 0 h 157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1608" h="1570379">
                  <a:moveTo>
                    <a:pt x="0" y="0"/>
                  </a:moveTo>
                  <a:lnTo>
                    <a:pt x="3701608" y="0"/>
                  </a:lnTo>
                  <a:lnTo>
                    <a:pt x="3701608" y="1570379"/>
                  </a:lnTo>
                  <a:lnTo>
                    <a:pt x="0" y="15703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Analyze - </a:t>
              </a:r>
              <a:r>
                <a:rPr lang="en-US" sz="2000" kern="1200" dirty="0"/>
                <a:t>Look at your current data capture costs and analyze where most of the cost is. Are you spending more to process invoices from one category versus others?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6FF169B-A5CE-1CA5-9E92-6C433B066313}"/>
                </a:ext>
              </a:extLst>
            </p:cNvPr>
            <p:cNvSpPr/>
            <p:nvPr/>
          </p:nvSpPr>
          <p:spPr>
            <a:xfrm>
              <a:off x="6418491" y="4390626"/>
              <a:ext cx="1570379" cy="1570379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 descr="Branching Diagram">
              <a:extLst>
                <a:ext uri="{FF2B5EF4-FFF2-40B4-BE49-F238E27FC236}">
                  <a16:creationId xmlns:a16="http://schemas.microsoft.com/office/drawing/2014/main" id="{02B7A009-4932-D4FE-31DB-49CEFE3AB6F7}"/>
                </a:ext>
              </a:extLst>
            </p:cNvPr>
            <p:cNvSpPr/>
            <p:nvPr/>
          </p:nvSpPr>
          <p:spPr>
            <a:xfrm>
              <a:off x="6748270" y="4720406"/>
              <a:ext cx="910820" cy="910820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BCCF05E-8D6F-84E3-A49D-451A41086082}"/>
                </a:ext>
              </a:extLst>
            </p:cNvPr>
            <p:cNvSpPr/>
            <p:nvPr/>
          </p:nvSpPr>
          <p:spPr>
            <a:xfrm>
              <a:off x="8325380" y="4390626"/>
              <a:ext cx="3701608" cy="1570379"/>
            </a:xfrm>
            <a:custGeom>
              <a:avLst/>
              <a:gdLst>
                <a:gd name="connsiteX0" fmla="*/ 0 w 3701608"/>
                <a:gd name="connsiteY0" fmla="*/ 0 h 1570379"/>
                <a:gd name="connsiteX1" fmla="*/ 3701608 w 3701608"/>
                <a:gd name="connsiteY1" fmla="*/ 0 h 1570379"/>
                <a:gd name="connsiteX2" fmla="*/ 3701608 w 3701608"/>
                <a:gd name="connsiteY2" fmla="*/ 1570379 h 1570379"/>
                <a:gd name="connsiteX3" fmla="*/ 0 w 3701608"/>
                <a:gd name="connsiteY3" fmla="*/ 1570379 h 1570379"/>
                <a:gd name="connsiteX4" fmla="*/ 0 w 3701608"/>
                <a:gd name="connsiteY4" fmla="*/ 0 h 157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1608" h="1570379">
                  <a:moveTo>
                    <a:pt x="0" y="0"/>
                  </a:moveTo>
                  <a:lnTo>
                    <a:pt x="3701608" y="0"/>
                  </a:lnTo>
                  <a:lnTo>
                    <a:pt x="3701608" y="1570379"/>
                  </a:lnTo>
                  <a:lnTo>
                    <a:pt x="0" y="15703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/>
                <a:t>Decide - </a:t>
              </a:r>
              <a:r>
                <a:rPr lang="en-US" sz="2000" kern="1200"/>
                <a:t>Based on the information derived above which solution or set of solutions will deliver the most value. Develop a plan to implement in phases based on ROI. 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E50893-BCA7-51EB-C2F8-6C32BB55A9AD}"/>
              </a:ext>
            </a:extLst>
          </p:cNvPr>
          <p:cNvCxnSpPr>
            <a:cxnSpLocks/>
          </p:cNvCxnSpPr>
          <p:nvPr/>
        </p:nvCxnSpPr>
        <p:spPr>
          <a:xfrm>
            <a:off x="0" y="1597432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792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A579C-A945-7D47-A97F-4CD3BFF5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Solution Scoring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F18DF-0076-D5EE-0FA9-306A5268F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12" y="478802"/>
            <a:ext cx="2021723" cy="665786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7B15B00-2368-A343-F000-E1532604C34C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-7" y="6379198"/>
            <a:ext cx="12192003" cy="478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 fontScale="92500" lnSpcReduction="10000"/>
          </a:bodyPr>
          <a:lstStyle>
            <a:lvl1pPr>
              <a:spcBef>
                <a:spcPct val="20000"/>
              </a:spcBef>
              <a:buClr>
                <a:srgbClr val="7F8FA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F8FA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en-US" altLang="en-US" sz="900" dirty="0">
              <a:solidFill>
                <a:srgbClr val="ACCBF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</a:rPr>
              <a:t>Communicate. Collaborate. Transact.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3AE40D-CD2D-7036-E7FF-AC5F9EA4D25E}"/>
              </a:ext>
            </a:extLst>
          </p:cNvPr>
          <p:cNvCxnSpPr>
            <a:cxnSpLocks/>
          </p:cNvCxnSpPr>
          <p:nvPr/>
        </p:nvCxnSpPr>
        <p:spPr>
          <a:xfrm>
            <a:off x="-7" y="1566744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5934D0-D5E8-14A3-CD10-B987C7BBF95E}"/>
              </a:ext>
            </a:extLst>
          </p:cNvPr>
          <p:cNvSpPr txBox="1"/>
          <p:nvPr/>
        </p:nvSpPr>
        <p:spPr>
          <a:xfrm>
            <a:off x="0" y="1485482"/>
            <a:ext cx="12192003" cy="4979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/>
              <a:t> 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36E4C28-C678-4FE9-9046-EF795D77A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8484053"/>
              </p:ext>
            </p:extLst>
          </p:nvPr>
        </p:nvGraphicFramePr>
        <p:xfrm>
          <a:off x="1267161" y="1511267"/>
          <a:ext cx="9657660" cy="4974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21C46452-B312-0C1E-34D0-E5472C177E59}"/>
              </a:ext>
            </a:extLst>
          </p:cNvPr>
          <p:cNvGrpSpPr/>
          <p:nvPr/>
        </p:nvGrpSpPr>
        <p:grpSpPr>
          <a:xfrm>
            <a:off x="699782" y="2646823"/>
            <a:ext cx="10225039" cy="3279532"/>
            <a:chOff x="1575582" y="2812026"/>
            <a:chExt cx="8806026" cy="3149682"/>
          </a:xfrm>
        </p:grpSpPr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4FC2BA1A-1F77-8CF6-F494-4DC36096B29E}"/>
                </a:ext>
              </a:extLst>
            </p:cNvPr>
            <p:cNvSpPr/>
            <p:nvPr/>
          </p:nvSpPr>
          <p:spPr>
            <a:xfrm>
              <a:off x="2617810" y="5432104"/>
              <a:ext cx="7763798" cy="52960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92B5C3-E8B5-FD42-09D2-ACBB6DED837F}"/>
                </a:ext>
              </a:extLst>
            </p:cNvPr>
            <p:cNvSpPr txBox="1"/>
            <p:nvPr/>
          </p:nvSpPr>
          <p:spPr>
            <a:xfrm>
              <a:off x="5432677" y="5539595"/>
              <a:ext cx="1451612" cy="384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000" b="1" dirty="0"/>
                <a:t>$      COST     $</a:t>
              </a:r>
            </a:p>
          </p:txBody>
        </p:sp>
        <p:sp>
          <p:nvSpPr>
            <p:cNvPr id="20" name="Up Arrow 19">
              <a:extLst>
                <a:ext uri="{FF2B5EF4-FFF2-40B4-BE49-F238E27FC236}">
                  <a16:creationId xmlns:a16="http://schemas.microsoft.com/office/drawing/2014/main" id="{4885E953-1E90-4B64-D0D1-5D43CD3A2948}"/>
                </a:ext>
              </a:extLst>
            </p:cNvPr>
            <p:cNvSpPr/>
            <p:nvPr/>
          </p:nvSpPr>
          <p:spPr>
            <a:xfrm>
              <a:off x="1575582" y="2812026"/>
              <a:ext cx="553589" cy="2677727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BCDC26-0A1C-D91D-4FF8-F02CAAAA4EAE}"/>
                </a:ext>
              </a:extLst>
            </p:cNvPr>
            <p:cNvSpPr txBox="1"/>
            <p:nvPr/>
          </p:nvSpPr>
          <p:spPr>
            <a:xfrm>
              <a:off x="1674771" y="3302987"/>
              <a:ext cx="374072" cy="1684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VO L UME</a:t>
              </a:r>
            </a:p>
          </p:txBody>
        </p:sp>
      </p:grpSp>
      <p:sp>
        <p:nvSpPr>
          <p:cNvPr id="9" name="Left Brace 8">
            <a:extLst>
              <a:ext uri="{FF2B5EF4-FFF2-40B4-BE49-F238E27FC236}">
                <a16:creationId xmlns:a16="http://schemas.microsoft.com/office/drawing/2014/main" id="{C8EC7720-4E39-8FDD-7B89-15C95E4C40BA}"/>
              </a:ext>
            </a:extLst>
          </p:cNvPr>
          <p:cNvSpPr/>
          <p:nvPr/>
        </p:nvSpPr>
        <p:spPr>
          <a:xfrm rot="16200000">
            <a:off x="5512466" y="-795498"/>
            <a:ext cx="788527" cy="6150081"/>
          </a:xfrm>
          <a:prstGeom prst="leftBrace">
            <a:avLst>
              <a:gd name="adj1" fmla="val 36711"/>
              <a:gd name="adj2" fmla="val 5000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4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2DBB9-E655-00B6-BB47-B2FC1818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865" y="336872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One Solution Does Not Fit All!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B316E-4AEF-E46B-90D1-DBA8268FA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12" y="478802"/>
            <a:ext cx="2021723" cy="66578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529403-9A19-B4F2-7CF3-38942FAA4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4781"/>
            <a:ext cx="12192003" cy="47497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BE1C098-87FB-C02C-A82D-E7193EAD53CB}"/>
              </a:ext>
            </a:extLst>
          </p:cNvPr>
          <p:cNvSpPr txBox="1">
            <a:spLocks/>
          </p:cNvSpPr>
          <p:nvPr/>
        </p:nvSpPr>
        <p:spPr bwMode="auto">
          <a:xfrm>
            <a:off x="-7" y="6379198"/>
            <a:ext cx="12192003" cy="478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F8FA9"/>
              </a:buClr>
              <a:buSzPct val="95000"/>
              <a:buFont typeface="Wingdings 2" pitchFamily="2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F8FA9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endParaRPr lang="en-US" altLang="en-US" sz="900">
              <a:solidFill>
                <a:srgbClr val="ACCBF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Communicate. Collaborate. Transact.</a:t>
            </a:r>
            <a:endParaRPr lang="en-US" altLang="en-US" sz="18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208D81-62B3-FB15-2248-CB8704288212}"/>
              </a:ext>
            </a:extLst>
          </p:cNvPr>
          <p:cNvCxnSpPr>
            <a:cxnSpLocks/>
          </p:cNvCxnSpPr>
          <p:nvPr/>
        </p:nvCxnSpPr>
        <p:spPr>
          <a:xfrm>
            <a:off x="0" y="1597432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D63DDF2-B6D4-F235-8B83-676027A9A628}"/>
              </a:ext>
            </a:extLst>
          </p:cNvPr>
          <p:cNvSpPr txBox="1"/>
          <p:nvPr/>
        </p:nvSpPr>
        <p:spPr>
          <a:xfrm>
            <a:off x="459350" y="1944940"/>
            <a:ext cx="2256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It’s not about picking that </a:t>
            </a:r>
            <a:r>
              <a:rPr lang="en-US" sz="3200" b="1" i="1" dirty="0"/>
              <a:t>one</a:t>
            </a:r>
            <a:r>
              <a:rPr lang="en-US" sz="3200" b="1" dirty="0"/>
              <a:t> solution…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91B872-6684-6038-0AA0-A00C188832CE}"/>
              </a:ext>
            </a:extLst>
          </p:cNvPr>
          <p:cNvSpPr txBox="1"/>
          <p:nvPr/>
        </p:nvSpPr>
        <p:spPr>
          <a:xfrm>
            <a:off x="8633880" y="2554269"/>
            <a:ext cx="3039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9520D"/>
                </a:solidFill>
              </a:rPr>
              <a:t>… a combination of solutions may be the key to maximizing efficiency and savings in your organization! </a:t>
            </a:r>
          </a:p>
        </p:txBody>
      </p:sp>
      <p:pic>
        <p:nvPicPr>
          <p:cNvPr id="1028" name="Picture 4" descr="Which Widget Works Wonders?">
            <a:extLst>
              <a:ext uri="{FF2B5EF4-FFF2-40B4-BE49-F238E27FC236}">
                <a16:creationId xmlns:a16="http://schemas.microsoft.com/office/drawing/2014/main" id="{8FECD70D-D127-1F7E-AC8B-FCB7AEFB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2" y="2207788"/>
            <a:ext cx="4321278" cy="355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698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426D8-A84E-DEFB-118A-B544F542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Decision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FC840-06E8-3768-7D0B-FE8AFD379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12" y="478802"/>
            <a:ext cx="2021723" cy="665786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9034269-C35F-DF5A-ECAE-30A4614A7B19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-19" y="6379198"/>
            <a:ext cx="12192003" cy="478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 fontScale="92500" lnSpcReduction="10000"/>
          </a:bodyPr>
          <a:lstStyle>
            <a:lvl1pPr>
              <a:spcBef>
                <a:spcPct val="20000"/>
              </a:spcBef>
              <a:buClr>
                <a:srgbClr val="7F8FA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F8FA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en-US" altLang="en-US" sz="900" dirty="0">
              <a:solidFill>
                <a:srgbClr val="ACCBF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</a:rPr>
              <a:t>Communicate. Collaborate. Transact.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53A72B-85D6-E5F5-11B4-0E745B800F59}"/>
              </a:ext>
            </a:extLst>
          </p:cNvPr>
          <p:cNvCxnSpPr>
            <a:cxnSpLocks/>
          </p:cNvCxnSpPr>
          <p:nvPr/>
        </p:nvCxnSpPr>
        <p:spPr>
          <a:xfrm>
            <a:off x="0" y="1597432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B735-5692-854B-9FAE-BDD56CD80B61}"/>
              </a:ext>
            </a:extLst>
          </p:cNvPr>
          <p:cNvSpPr txBox="1">
            <a:spLocks/>
          </p:cNvSpPr>
          <p:nvPr/>
        </p:nvSpPr>
        <p:spPr>
          <a:xfrm>
            <a:off x="-20" y="1650936"/>
            <a:ext cx="12192003" cy="4749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C96077-61BE-AF83-E88D-9DB124D25541}"/>
              </a:ext>
            </a:extLst>
          </p:cNvPr>
          <p:cNvSpPr txBox="1"/>
          <p:nvPr/>
        </p:nvSpPr>
        <p:spPr>
          <a:xfrm>
            <a:off x="6185199" y="1512471"/>
            <a:ext cx="57494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algn="ctr"/>
            <a:endParaRPr lang="en-US" sz="1200" dirty="0"/>
          </a:p>
          <a:p>
            <a:pPr algn="ctr"/>
            <a:r>
              <a:rPr lang="en-US" sz="2800" dirty="0"/>
              <a:t>ICG’s comprehensive set of AI assisted data capture, portal, and workflow solutions can help any operation to save costs, increase efficiency and reduce errors.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 Visit us today to learn more. </a:t>
            </a:r>
          </a:p>
          <a:p>
            <a:pPr algn="ctr"/>
            <a:endParaRPr lang="en-US" sz="1000" dirty="0"/>
          </a:p>
          <a:p>
            <a:endParaRPr lang="en-US" sz="1000" dirty="0"/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icgconsulting.com/our-solutions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469AEA96-07DE-57E6-EAB1-73F95E2C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" y="1669557"/>
            <a:ext cx="6098205" cy="41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98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426D8-A84E-DEFB-118A-B544F542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390" y="294538"/>
            <a:ext cx="7004160" cy="10336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9034269-C35F-DF5A-ECAE-30A4614A7B19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-19" y="6379198"/>
            <a:ext cx="12192003" cy="478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 fontScale="92500" lnSpcReduction="10000"/>
          </a:bodyPr>
          <a:lstStyle>
            <a:lvl1pPr>
              <a:spcBef>
                <a:spcPct val="20000"/>
              </a:spcBef>
              <a:buClr>
                <a:srgbClr val="7F8FA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F8FA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en-US" altLang="en-US" sz="900" dirty="0">
              <a:solidFill>
                <a:srgbClr val="ACCBF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</a:rPr>
              <a:t>Communicate. Collaborate. Transact.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53A72B-85D6-E5F5-11B4-0E745B800F59}"/>
              </a:ext>
            </a:extLst>
          </p:cNvPr>
          <p:cNvCxnSpPr>
            <a:cxnSpLocks/>
          </p:cNvCxnSpPr>
          <p:nvPr/>
        </p:nvCxnSpPr>
        <p:spPr>
          <a:xfrm>
            <a:off x="0" y="1597432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B735-5692-854B-9FAE-BDD56CD80B61}"/>
              </a:ext>
            </a:extLst>
          </p:cNvPr>
          <p:cNvSpPr txBox="1">
            <a:spLocks/>
          </p:cNvSpPr>
          <p:nvPr/>
        </p:nvSpPr>
        <p:spPr>
          <a:xfrm>
            <a:off x="-20" y="1650936"/>
            <a:ext cx="12192003" cy="4749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C96077-61BE-AF83-E88D-9DB124D25541}"/>
              </a:ext>
            </a:extLst>
          </p:cNvPr>
          <p:cNvSpPr txBox="1"/>
          <p:nvPr/>
        </p:nvSpPr>
        <p:spPr>
          <a:xfrm>
            <a:off x="4959376" y="1793764"/>
            <a:ext cx="6330881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algn="ctr"/>
            <a:endParaRPr lang="en-US" sz="1200" dirty="0"/>
          </a:p>
          <a:p>
            <a:pPr algn="ctr"/>
            <a:r>
              <a:rPr lang="en-US" sz="2800" dirty="0"/>
              <a:t>Thank you for your time!</a:t>
            </a:r>
          </a:p>
          <a:p>
            <a:pPr algn="ctr"/>
            <a:endParaRPr lang="en-US" sz="2800" dirty="0"/>
          </a:p>
          <a:p>
            <a:pPr algn="ctr">
              <a:spcAft>
                <a:spcPts val="1200"/>
              </a:spcAft>
            </a:pPr>
            <a:r>
              <a:rPr lang="en-US" sz="2800" dirty="0"/>
              <a:t>Send us your questions at: </a:t>
            </a:r>
          </a:p>
          <a:p>
            <a:pPr algn="ctr"/>
            <a:r>
              <a:rPr lang="en-US" sz="2800" b="1" dirty="0">
                <a:hlinkClick r:id="rId2"/>
              </a:rPr>
              <a:t>info@icgconsulting.com</a:t>
            </a:r>
            <a:endParaRPr lang="en-US" sz="2800" b="1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 Schedule a conversation or demo:</a:t>
            </a:r>
            <a:endParaRPr lang="en-US" sz="1000" dirty="0"/>
          </a:p>
          <a:p>
            <a:endParaRPr lang="en-US" sz="1000" dirty="0"/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icgconsulting.com/request-a-call/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04382-BA99-6186-B377-D349F996A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22" y="3472733"/>
            <a:ext cx="2922533" cy="108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9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3B8A4CCF-ADD7-86D8-1305-AA34BD51FD6C}"/>
              </a:ext>
            </a:extLst>
          </p:cNvPr>
          <p:cNvSpPr txBox="1">
            <a:spLocks/>
          </p:cNvSpPr>
          <p:nvPr/>
        </p:nvSpPr>
        <p:spPr>
          <a:xfrm>
            <a:off x="0" y="1636125"/>
            <a:ext cx="12192003" cy="4749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A579C-A945-7D47-A97F-4CD3BFF5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Data Capture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CDDD7-1348-D205-BBEF-84D0B56B6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412" y="478802"/>
            <a:ext cx="2021723" cy="665786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F693119-2B72-F897-AAE4-284926213413}"/>
              </a:ext>
            </a:extLst>
          </p:cNvPr>
          <p:cNvSpPr txBox="1">
            <a:spLocks/>
          </p:cNvSpPr>
          <p:nvPr/>
        </p:nvSpPr>
        <p:spPr bwMode="auto">
          <a:xfrm>
            <a:off x="-7" y="6379198"/>
            <a:ext cx="12192003" cy="478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F8FA9"/>
              </a:buClr>
              <a:buSzPct val="95000"/>
              <a:buFont typeface="Wingdings 2" pitchFamily="2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F8FA9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endParaRPr lang="en-US" altLang="en-US" sz="900">
              <a:solidFill>
                <a:srgbClr val="ACCBF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Communicate. Collaborate. Transact.</a:t>
            </a:r>
            <a:endParaRPr lang="en-US" altLang="en-US" sz="18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E4D916-7182-4760-05F3-5A165B3A038A}"/>
              </a:ext>
            </a:extLst>
          </p:cNvPr>
          <p:cNvCxnSpPr>
            <a:cxnSpLocks/>
          </p:cNvCxnSpPr>
          <p:nvPr/>
        </p:nvCxnSpPr>
        <p:spPr>
          <a:xfrm>
            <a:off x="0" y="1597432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928C1FBC-C510-5BD1-229E-B839A853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0232"/>
            <a:ext cx="12192003" cy="47497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sz="3200" b="1" i="0" dirty="0">
                <a:effectLst/>
                <a:latin typeface="+mn-lt"/>
                <a:cs typeface="Arial" panose="020B0604020202020204" pitchFamily="34" charset="0"/>
              </a:rPr>
              <a:t>Data is the lifeblood of any company, </a:t>
            </a:r>
            <a:endParaRPr lang="en-US" sz="3200" b="1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3847FE-709B-9CAD-03BA-5FE9CC5B8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007" y="2176532"/>
            <a:ext cx="7418438" cy="3576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0115C2-65F7-479F-DCC3-AFEE5B77C3C0}"/>
              </a:ext>
            </a:extLst>
          </p:cNvPr>
          <p:cNvSpPr txBox="1"/>
          <p:nvPr/>
        </p:nvSpPr>
        <p:spPr>
          <a:xfrm>
            <a:off x="0" y="5716361"/>
            <a:ext cx="1214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effectLst/>
                <a:latin typeface="+mn-lt"/>
                <a:cs typeface="Arial" panose="020B0604020202020204" pitchFamily="34" charset="0"/>
              </a:rPr>
              <a:t> especially in this hyper-competitive business environment.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612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2DBB9-E655-00B6-BB47-B2FC1818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Challenge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B316E-4AEF-E46B-90D1-DBA8268FA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412" y="478802"/>
            <a:ext cx="2021723" cy="66578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529403-9A19-B4F2-7CF3-38942FAA4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6125"/>
            <a:ext cx="12192003" cy="47497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BE1C098-87FB-C02C-A82D-E7193EAD53CB}"/>
              </a:ext>
            </a:extLst>
          </p:cNvPr>
          <p:cNvSpPr txBox="1">
            <a:spLocks/>
          </p:cNvSpPr>
          <p:nvPr/>
        </p:nvSpPr>
        <p:spPr bwMode="auto">
          <a:xfrm>
            <a:off x="-7" y="6379198"/>
            <a:ext cx="12192003" cy="478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F8FA9"/>
              </a:buClr>
              <a:buSzPct val="95000"/>
              <a:buFont typeface="Wingdings 2" pitchFamily="2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F8FA9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endParaRPr lang="en-US" altLang="en-US" sz="900">
              <a:solidFill>
                <a:srgbClr val="ACCBF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Communicate. Collaborate. Transact.</a:t>
            </a:r>
            <a:endParaRPr lang="en-US" altLang="en-US" sz="18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208D81-62B3-FB15-2248-CB8704288212}"/>
              </a:ext>
            </a:extLst>
          </p:cNvPr>
          <p:cNvCxnSpPr>
            <a:cxnSpLocks/>
          </p:cNvCxnSpPr>
          <p:nvPr/>
        </p:nvCxnSpPr>
        <p:spPr>
          <a:xfrm>
            <a:off x="0" y="1597432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2A0EB3-3103-3AF5-06AF-F6CD59BFA03C}"/>
              </a:ext>
            </a:extLst>
          </p:cNvPr>
          <p:cNvGrpSpPr/>
          <p:nvPr/>
        </p:nvGrpSpPr>
        <p:grpSpPr>
          <a:xfrm>
            <a:off x="1489276" y="1591981"/>
            <a:ext cx="1512666" cy="1837019"/>
            <a:chOff x="1489276" y="1591981"/>
            <a:chExt cx="1512666" cy="1837019"/>
          </a:xfrm>
        </p:grpSpPr>
        <p:pic>
          <p:nvPicPr>
            <p:cNvPr id="1030" name="Picture 6" descr="Supplier - Free shipping and delivery icons">
              <a:extLst>
                <a:ext uri="{FF2B5EF4-FFF2-40B4-BE49-F238E27FC236}">
                  <a16:creationId xmlns:a16="http://schemas.microsoft.com/office/drawing/2014/main" id="{6719ECB7-9C79-A485-52F9-9D23544C6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276" y="1916334"/>
              <a:ext cx="1512666" cy="1512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AAAB1D-478F-7473-B138-252CFBF593AD}"/>
                </a:ext>
              </a:extLst>
            </p:cNvPr>
            <p:cNvSpPr txBox="1"/>
            <p:nvPr/>
          </p:nvSpPr>
          <p:spPr>
            <a:xfrm>
              <a:off x="1661657" y="1591981"/>
              <a:ext cx="1119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Vendors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5AD66E-5343-2EA9-251A-272C9A19BBFB}"/>
              </a:ext>
            </a:extLst>
          </p:cNvPr>
          <p:cNvGrpSpPr/>
          <p:nvPr/>
        </p:nvGrpSpPr>
        <p:grpSpPr>
          <a:xfrm>
            <a:off x="5563241" y="1607538"/>
            <a:ext cx="1512665" cy="1832785"/>
            <a:chOff x="5563241" y="1607538"/>
            <a:chExt cx="1512665" cy="1832785"/>
          </a:xfrm>
        </p:grpSpPr>
        <p:pic>
          <p:nvPicPr>
            <p:cNvPr id="1032" name="Picture 8" descr="Customer - Free people icons">
              <a:extLst>
                <a:ext uri="{FF2B5EF4-FFF2-40B4-BE49-F238E27FC236}">
                  <a16:creationId xmlns:a16="http://schemas.microsoft.com/office/drawing/2014/main" id="{E678B15F-3A75-6C48-3417-7BA20C1201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241" y="1927658"/>
              <a:ext cx="1512665" cy="1512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988728-0FB8-058F-0BD8-FA64DE476AB9}"/>
                </a:ext>
              </a:extLst>
            </p:cNvPr>
            <p:cNvSpPr txBox="1"/>
            <p:nvPr/>
          </p:nvSpPr>
          <p:spPr>
            <a:xfrm>
              <a:off x="5622498" y="1607538"/>
              <a:ext cx="1316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Customers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C4A90A-6306-90F2-EBD3-BB3582E5E6E3}"/>
              </a:ext>
            </a:extLst>
          </p:cNvPr>
          <p:cNvGrpSpPr/>
          <p:nvPr/>
        </p:nvGrpSpPr>
        <p:grpSpPr>
          <a:xfrm>
            <a:off x="9439273" y="1574667"/>
            <a:ext cx="1514247" cy="1812375"/>
            <a:chOff x="9439273" y="1574667"/>
            <a:chExt cx="1514247" cy="1812375"/>
          </a:xfrm>
        </p:grpSpPr>
        <p:pic>
          <p:nvPicPr>
            <p:cNvPr id="1034" name="Picture 10" descr="Department - Free people icons">
              <a:extLst>
                <a:ext uri="{FF2B5EF4-FFF2-40B4-BE49-F238E27FC236}">
                  <a16:creationId xmlns:a16="http://schemas.microsoft.com/office/drawing/2014/main" id="{1F7FD144-8B1B-03B3-D184-276E9CE55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9273" y="1958292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ACB37C-92AF-B9DB-EF11-3AB3A5E51F21}"/>
                </a:ext>
              </a:extLst>
            </p:cNvPr>
            <p:cNvSpPr txBox="1"/>
            <p:nvPr/>
          </p:nvSpPr>
          <p:spPr>
            <a:xfrm>
              <a:off x="9637205" y="1574667"/>
              <a:ext cx="1316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Interco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5BD87C-3B59-FF74-B9A1-0A1C673FB669}"/>
              </a:ext>
            </a:extLst>
          </p:cNvPr>
          <p:cNvGrpSpPr/>
          <p:nvPr/>
        </p:nvGrpSpPr>
        <p:grpSpPr>
          <a:xfrm>
            <a:off x="1489276" y="4394420"/>
            <a:ext cx="1582790" cy="1861526"/>
            <a:chOff x="1489276" y="4394420"/>
            <a:chExt cx="1582790" cy="1861526"/>
          </a:xfrm>
        </p:grpSpPr>
        <p:pic>
          <p:nvPicPr>
            <p:cNvPr id="1036" name="Picture 12" descr="Paper - Free education icons">
              <a:extLst>
                <a:ext uri="{FF2B5EF4-FFF2-40B4-BE49-F238E27FC236}">
                  <a16:creationId xmlns:a16="http://schemas.microsoft.com/office/drawing/2014/main" id="{84D6FDFA-B01A-6C24-850B-E36E52AE3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276" y="4394420"/>
              <a:ext cx="1512665" cy="1512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5A6AE7-7D60-E4E4-61BC-9EFF4B0E7BF1}"/>
                </a:ext>
              </a:extLst>
            </p:cNvPr>
            <p:cNvSpPr txBox="1"/>
            <p:nvPr/>
          </p:nvSpPr>
          <p:spPr>
            <a:xfrm>
              <a:off x="1755751" y="5886614"/>
              <a:ext cx="1316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Paper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899A60-BFAD-FDEA-F1BB-BCA091607F3C}"/>
              </a:ext>
            </a:extLst>
          </p:cNvPr>
          <p:cNvGrpSpPr/>
          <p:nvPr/>
        </p:nvGrpSpPr>
        <p:grpSpPr>
          <a:xfrm>
            <a:off x="5539887" y="4418093"/>
            <a:ext cx="1683140" cy="1858324"/>
            <a:chOff x="5539887" y="4418093"/>
            <a:chExt cx="1683140" cy="1858324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30FB3225-5533-7CE1-0B50-305B950FD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887" y="4418093"/>
              <a:ext cx="1683140" cy="1512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0D1BCE-9554-E417-2AD9-2EA4CF17319A}"/>
                </a:ext>
              </a:extLst>
            </p:cNvPr>
            <p:cNvSpPr txBox="1"/>
            <p:nvPr/>
          </p:nvSpPr>
          <p:spPr>
            <a:xfrm>
              <a:off x="5852248" y="5907085"/>
              <a:ext cx="1316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Image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EBE270-37FD-E4D0-4E41-8475FCF9B4FB}"/>
              </a:ext>
            </a:extLst>
          </p:cNvPr>
          <p:cNvGrpSpPr/>
          <p:nvPr/>
        </p:nvGrpSpPr>
        <p:grpSpPr>
          <a:xfrm>
            <a:off x="9439273" y="4361749"/>
            <a:ext cx="1753265" cy="1900872"/>
            <a:chOff x="9439273" y="4361749"/>
            <a:chExt cx="1753265" cy="1900872"/>
          </a:xfrm>
        </p:grpSpPr>
        <p:pic>
          <p:nvPicPr>
            <p:cNvPr id="1040" name="Picture 16" descr="vector illustration icon with the concept of digital communication  technology, about online document management media Stock Vector | Adobe  Stock">
              <a:extLst>
                <a:ext uri="{FF2B5EF4-FFF2-40B4-BE49-F238E27FC236}">
                  <a16:creationId xmlns:a16="http://schemas.microsoft.com/office/drawing/2014/main" id="{5FC435FC-94A6-5317-637F-349B9B1087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9273" y="4361749"/>
              <a:ext cx="1545336" cy="1545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9BE722-A7D5-8F3E-1921-A6A9FCF6C8BF}"/>
                </a:ext>
              </a:extLst>
            </p:cNvPr>
            <p:cNvSpPr txBox="1"/>
            <p:nvPr/>
          </p:nvSpPr>
          <p:spPr>
            <a:xfrm>
              <a:off x="9509398" y="5893289"/>
              <a:ext cx="168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Electronic File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C7AFF24-EAFA-832A-B97F-E536A537D984}"/>
              </a:ext>
            </a:extLst>
          </p:cNvPr>
          <p:cNvCxnSpPr/>
          <p:nvPr/>
        </p:nvCxnSpPr>
        <p:spPr>
          <a:xfrm>
            <a:off x="2245608" y="3440323"/>
            <a:ext cx="0" cy="92142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D92EC2A-BBCF-446A-61E8-8DFA9B65F8A6}"/>
              </a:ext>
            </a:extLst>
          </p:cNvPr>
          <p:cNvCxnSpPr>
            <a:cxnSpLocks/>
            <a:stCxn id="1030" idx="3"/>
          </p:cNvCxnSpPr>
          <p:nvPr/>
        </p:nvCxnSpPr>
        <p:spPr>
          <a:xfrm>
            <a:off x="3001942" y="2672667"/>
            <a:ext cx="3379515" cy="175931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87FF59-4AB1-629D-B8EA-8891F2E92A76}"/>
              </a:ext>
            </a:extLst>
          </p:cNvPr>
          <p:cNvCxnSpPr>
            <a:cxnSpLocks/>
          </p:cNvCxnSpPr>
          <p:nvPr/>
        </p:nvCxnSpPr>
        <p:spPr>
          <a:xfrm>
            <a:off x="2221639" y="3474361"/>
            <a:ext cx="7932009" cy="84600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457862-E1E9-8189-B0FC-A806181038BF}"/>
              </a:ext>
            </a:extLst>
          </p:cNvPr>
          <p:cNvCxnSpPr>
            <a:cxnSpLocks/>
            <a:stCxn id="1030" idx="3"/>
          </p:cNvCxnSpPr>
          <p:nvPr/>
        </p:nvCxnSpPr>
        <p:spPr>
          <a:xfrm>
            <a:off x="3001942" y="2672667"/>
            <a:ext cx="2514730" cy="251018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E43FFBC-2B2A-76FE-9D3C-184C942262CA}"/>
              </a:ext>
            </a:extLst>
          </p:cNvPr>
          <p:cNvCxnSpPr>
            <a:cxnSpLocks/>
            <a:endCxn id="1038" idx="0"/>
          </p:cNvCxnSpPr>
          <p:nvPr/>
        </p:nvCxnSpPr>
        <p:spPr>
          <a:xfrm>
            <a:off x="6362123" y="3451969"/>
            <a:ext cx="19334" cy="96612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5EFC723-0449-26C8-3E57-CA7614E0A621}"/>
              </a:ext>
            </a:extLst>
          </p:cNvPr>
          <p:cNvCxnSpPr>
            <a:cxnSpLocks/>
          </p:cNvCxnSpPr>
          <p:nvPr/>
        </p:nvCxnSpPr>
        <p:spPr>
          <a:xfrm flipH="1">
            <a:off x="2307493" y="2612054"/>
            <a:ext cx="3225778" cy="174969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0FF06D6-A1D3-F821-5D03-54CCE73C97A5}"/>
              </a:ext>
            </a:extLst>
          </p:cNvPr>
          <p:cNvCxnSpPr>
            <a:cxnSpLocks/>
          </p:cNvCxnSpPr>
          <p:nvPr/>
        </p:nvCxnSpPr>
        <p:spPr>
          <a:xfrm>
            <a:off x="7075906" y="2686552"/>
            <a:ext cx="3136035" cy="160813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2B80964-8FEE-77BE-8FCD-3B4F9F99B1B6}"/>
              </a:ext>
            </a:extLst>
          </p:cNvPr>
          <p:cNvCxnSpPr>
            <a:cxnSpLocks/>
            <a:endCxn id="1036" idx="3"/>
          </p:cNvCxnSpPr>
          <p:nvPr/>
        </p:nvCxnSpPr>
        <p:spPr>
          <a:xfrm flipH="1">
            <a:off x="3001941" y="2626634"/>
            <a:ext cx="6414652" cy="252411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B87B06B-C610-5DE9-CFA1-F99C8C235F85}"/>
              </a:ext>
            </a:extLst>
          </p:cNvPr>
          <p:cNvCxnSpPr>
            <a:cxnSpLocks/>
          </p:cNvCxnSpPr>
          <p:nvPr/>
        </p:nvCxnSpPr>
        <p:spPr>
          <a:xfrm>
            <a:off x="10214056" y="3379611"/>
            <a:ext cx="19334" cy="96612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C1A756F-5577-602D-9E7E-049FA6A5CF38}"/>
              </a:ext>
            </a:extLst>
          </p:cNvPr>
          <p:cNvCxnSpPr>
            <a:cxnSpLocks/>
          </p:cNvCxnSpPr>
          <p:nvPr/>
        </p:nvCxnSpPr>
        <p:spPr>
          <a:xfrm flipH="1">
            <a:off x="7279207" y="3380715"/>
            <a:ext cx="2904075" cy="178955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E8288C1-4628-47F2-1908-09C1D43262A5}"/>
              </a:ext>
            </a:extLst>
          </p:cNvPr>
          <p:cNvCxnSpPr>
            <a:cxnSpLocks/>
          </p:cNvCxnSpPr>
          <p:nvPr/>
        </p:nvCxnSpPr>
        <p:spPr>
          <a:xfrm flipH="1">
            <a:off x="7245707" y="2683990"/>
            <a:ext cx="2170886" cy="245042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6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2DBB9-E655-00B6-BB47-B2FC1818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One Size Does Not Fit All!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B316E-4AEF-E46B-90D1-DBA8268FA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12" y="478802"/>
            <a:ext cx="2021723" cy="66578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529403-9A19-B4F2-7CF3-38942FAA4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4781"/>
            <a:ext cx="12192003" cy="47497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BE1C098-87FB-C02C-A82D-E7193EAD53CB}"/>
              </a:ext>
            </a:extLst>
          </p:cNvPr>
          <p:cNvSpPr txBox="1">
            <a:spLocks/>
          </p:cNvSpPr>
          <p:nvPr/>
        </p:nvSpPr>
        <p:spPr bwMode="auto">
          <a:xfrm>
            <a:off x="-7" y="6379198"/>
            <a:ext cx="12192003" cy="478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F8FA9"/>
              </a:buClr>
              <a:buSzPct val="95000"/>
              <a:buFont typeface="Wingdings 2" pitchFamily="2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F8FA9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endParaRPr lang="en-US" altLang="en-US" sz="900">
              <a:solidFill>
                <a:srgbClr val="ACCBF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Communicate. Collaborate. Transact.</a:t>
            </a:r>
            <a:endParaRPr lang="en-US" altLang="en-US" sz="18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208D81-62B3-FB15-2248-CB8704288212}"/>
              </a:ext>
            </a:extLst>
          </p:cNvPr>
          <p:cNvCxnSpPr>
            <a:cxnSpLocks/>
          </p:cNvCxnSpPr>
          <p:nvPr/>
        </p:nvCxnSpPr>
        <p:spPr>
          <a:xfrm>
            <a:off x="0" y="1597432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D63DDF2-B6D4-F235-8B83-676027A9A628}"/>
              </a:ext>
            </a:extLst>
          </p:cNvPr>
          <p:cNvSpPr txBox="1"/>
          <p:nvPr/>
        </p:nvSpPr>
        <p:spPr>
          <a:xfrm>
            <a:off x="243253" y="2050608"/>
            <a:ext cx="2256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Know your vendors</a:t>
            </a:r>
          </a:p>
          <a:p>
            <a:pPr algn="ctr"/>
            <a:r>
              <a:rPr lang="en-US" sz="3200" b="1" dirty="0"/>
              <a:t>data…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91B872-6684-6038-0AA0-A00C188832CE}"/>
              </a:ext>
            </a:extLst>
          </p:cNvPr>
          <p:cNvSpPr txBox="1"/>
          <p:nvPr/>
        </p:nvSpPr>
        <p:spPr>
          <a:xfrm>
            <a:off x="9248418" y="2952988"/>
            <a:ext cx="22566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9520D"/>
                </a:solidFill>
              </a:rPr>
              <a:t>Understand which tools “fit” with your data capture goals</a:t>
            </a:r>
          </a:p>
        </p:txBody>
      </p:sp>
      <p:pic>
        <p:nvPicPr>
          <p:cNvPr id="1028" name="Picture 4" descr="Which Widget Works Wonders?">
            <a:extLst>
              <a:ext uri="{FF2B5EF4-FFF2-40B4-BE49-F238E27FC236}">
                <a16:creationId xmlns:a16="http://schemas.microsoft.com/office/drawing/2014/main" id="{8FECD70D-D127-1F7E-AC8B-FCB7AEFB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06" y="2330246"/>
            <a:ext cx="4321278" cy="355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30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55D501C-BF81-7C5C-B182-869C75558F98}"/>
              </a:ext>
            </a:extLst>
          </p:cNvPr>
          <p:cNvSpPr txBox="1">
            <a:spLocks/>
          </p:cNvSpPr>
          <p:nvPr/>
        </p:nvSpPr>
        <p:spPr>
          <a:xfrm>
            <a:off x="-8" y="1622745"/>
            <a:ext cx="12192003" cy="4749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00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A579C-A945-7D47-A97F-4CD3BFF5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Vendor Stratification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F18DF-0076-D5EE-0FA9-306A5268F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412" y="478802"/>
            <a:ext cx="2021723" cy="665786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7B15B00-2368-A343-F000-E1532604C34C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-7" y="6379198"/>
            <a:ext cx="12192003" cy="478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 fontScale="92500" lnSpcReduction="10000"/>
          </a:bodyPr>
          <a:lstStyle>
            <a:lvl1pPr>
              <a:spcBef>
                <a:spcPct val="20000"/>
              </a:spcBef>
              <a:buClr>
                <a:srgbClr val="7F8FA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F8FA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en-US" altLang="en-US" sz="900" dirty="0">
              <a:solidFill>
                <a:srgbClr val="ACCBF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</a:rPr>
              <a:t>Communicate. Collaborate. Transact.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3AE40D-CD2D-7036-E7FF-AC5F9EA4D25E}"/>
              </a:ext>
            </a:extLst>
          </p:cNvPr>
          <p:cNvCxnSpPr>
            <a:cxnSpLocks/>
          </p:cNvCxnSpPr>
          <p:nvPr/>
        </p:nvCxnSpPr>
        <p:spPr>
          <a:xfrm>
            <a:off x="0" y="1595105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24296AD-0184-91E6-B20D-B8219CF4D8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1954121"/>
              </p:ext>
            </p:extLst>
          </p:nvPr>
        </p:nvGraphicFramePr>
        <p:xfrm>
          <a:off x="609594" y="1199932"/>
          <a:ext cx="10972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8117E7-627D-FEF7-3C58-9030B5CF76EE}"/>
              </a:ext>
            </a:extLst>
          </p:cNvPr>
          <p:cNvCxnSpPr>
            <a:cxnSpLocks/>
          </p:cNvCxnSpPr>
          <p:nvPr/>
        </p:nvCxnSpPr>
        <p:spPr>
          <a:xfrm>
            <a:off x="0" y="1597432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A60F186-0F70-97C8-7684-B6DB2891A817}"/>
              </a:ext>
            </a:extLst>
          </p:cNvPr>
          <p:cNvSpPr txBox="1"/>
          <p:nvPr/>
        </p:nvSpPr>
        <p:spPr>
          <a:xfrm>
            <a:off x="609589" y="4752736"/>
            <a:ext cx="209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invoices?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CC0D30-FC1F-E489-32F2-AC525EACC955}"/>
              </a:ext>
            </a:extLst>
          </p:cNvPr>
          <p:cNvSpPr txBox="1"/>
          <p:nvPr/>
        </p:nvSpPr>
        <p:spPr>
          <a:xfrm>
            <a:off x="6506891" y="4680005"/>
            <a:ext cx="2130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are you getting </a:t>
            </a:r>
          </a:p>
          <a:p>
            <a:pPr algn="ctr"/>
            <a:r>
              <a:rPr lang="en-US" dirty="0"/>
              <a:t>those invoices?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3050B2-9616-A16B-2544-724DFBCE63A0}"/>
              </a:ext>
            </a:extLst>
          </p:cNvPr>
          <p:cNvSpPr txBox="1"/>
          <p:nvPr/>
        </p:nvSpPr>
        <p:spPr>
          <a:xfrm>
            <a:off x="3511176" y="4676522"/>
            <a:ext cx="2189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form are those </a:t>
            </a:r>
          </a:p>
          <a:p>
            <a:pPr algn="ctr"/>
            <a:r>
              <a:rPr lang="en-US" dirty="0"/>
              <a:t>invoices in?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DC7AB3-04A8-A818-D8C7-AD654D4C30E1}"/>
              </a:ext>
            </a:extLst>
          </p:cNvPr>
          <p:cNvSpPr txBox="1"/>
          <p:nvPr/>
        </p:nvSpPr>
        <p:spPr>
          <a:xfrm>
            <a:off x="9465866" y="4676522"/>
            <a:ext cx="2127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Goal is to maximize</a:t>
            </a:r>
          </a:p>
          <a:p>
            <a:pPr algn="ctr"/>
            <a:r>
              <a:rPr lang="en-US" dirty="0"/>
              <a:t> efficiency &amp; savings.</a:t>
            </a:r>
          </a:p>
        </p:txBody>
      </p:sp>
    </p:spTree>
    <p:extLst>
      <p:ext uri="{BB962C8B-B14F-4D97-AF65-F5344CB8AC3E}">
        <p14:creationId xmlns:p14="http://schemas.microsoft.com/office/powerpoint/2010/main" val="52201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426D8-A84E-DEFB-118A-B544F542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09CF3-935D-E6F8-1B26-1FF30FA0B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12" y="478802"/>
            <a:ext cx="2021723" cy="66578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9397FB-3D13-5431-78E5-2AA8097CB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22745"/>
            <a:ext cx="12191995" cy="473579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>
            <a:normAutofit fontScale="92500" lnSpcReduction="20000"/>
          </a:bodyPr>
          <a:lstStyle/>
          <a:p>
            <a:pPr>
              <a:spcAft>
                <a:spcPts val="400"/>
              </a:spcAft>
            </a:pPr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Scan &amp; Data Entry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Labor intensive and costly but may be needed for certain data, i.e., handwritten.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es labor costs for capture but can be expensive and complex.  Lack of standardization.</a:t>
            </a:r>
            <a:r>
              <a:rPr lang="en-US" sz="2800" b="0" i="0" dirty="0"/>
              <a:t> </a:t>
            </a:r>
          </a:p>
          <a:p>
            <a:pPr marL="0" indent="0">
              <a:spcAft>
                <a:spcPts val="400"/>
              </a:spcAft>
              <a:buNone/>
            </a:pPr>
            <a:endParaRPr lang="en-US" sz="2800" b="0" i="0" dirty="0"/>
          </a:p>
          <a:p>
            <a:pPr marL="0" indent="0">
              <a:spcAft>
                <a:spcPts val="400"/>
              </a:spcAft>
              <a:buNone/>
            </a:pPr>
            <a:endParaRPr lang="en-US" sz="2800" b="0" i="0" dirty="0"/>
          </a:p>
          <a:p>
            <a:pPr marL="0" indent="0">
              <a:spcAft>
                <a:spcPts val="400"/>
              </a:spcAft>
              <a:buNone/>
            </a:pPr>
            <a:endParaRPr lang="en-US" sz="2800" b="0" i="0" dirty="0"/>
          </a:p>
          <a:p>
            <a:pPr marL="466725" indent="-350838">
              <a:lnSpc>
                <a:spcPct val="120000"/>
              </a:lnSpc>
              <a:spcAft>
                <a:spcPts val="400"/>
              </a:spcAft>
            </a:pPr>
            <a:endParaRPr lang="en-US" sz="4400" b="0" i="0" dirty="0"/>
          </a:p>
          <a:p>
            <a:pPr marL="0" indent="0">
              <a:lnSpc>
                <a:spcPct val="120000"/>
              </a:lnSpc>
              <a:spcAft>
                <a:spcPts val="400"/>
              </a:spcAft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33363" indent="-58738"/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Vendor Portal/Marketplaces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Low labor costs and electronic capture enabled.  Can be expensive and resistance from vendors not uncommon.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E7AE78C-72CB-786D-9C9E-B67257E19316}"/>
              </a:ext>
            </a:extLst>
          </p:cNvPr>
          <p:cNvSpPr txBox="1">
            <a:spLocks/>
          </p:cNvSpPr>
          <p:nvPr/>
        </p:nvSpPr>
        <p:spPr bwMode="auto">
          <a:xfrm>
            <a:off x="-7" y="6379198"/>
            <a:ext cx="12192003" cy="478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F8FA9"/>
              </a:buClr>
              <a:buSzPct val="95000"/>
              <a:buFont typeface="Wingdings 2" pitchFamily="2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F8FA9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endParaRPr lang="en-US" altLang="en-US" sz="900">
              <a:solidFill>
                <a:srgbClr val="ACCBF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Communicate. Collaborate. Transact.</a:t>
            </a:r>
            <a:endParaRPr lang="en-US" altLang="en-US" sz="18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5B8636-93E6-1C90-12E3-F23C7A9B17C1}"/>
              </a:ext>
            </a:extLst>
          </p:cNvPr>
          <p:cNvCxnSpPr>
            <a:cxnSpLocks/>
          </p:cNvCxnSpPr>
          <p:nvPr/>
        </p:nvCxnSpPr>
        <p:spPr>
          <a:xfrm>
            <a:off x="0" y="1597432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D0EA65D-C10C-4C17-8C31-9651AE8D0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460174"/>
              </p:ext>
            </p:extLst>
          </p:nvPr>
        </p:nvGraphicFramePr>
        <p:xfrm>
          <a:off x="184667" y="1618088"/>
          <a:ext cx="11822653" cy="95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2F0F728-2DF2-83FA-DE7D-9D3C8587978D}"/>
              </a:ext>
            </a:extLst>
          </p:cNvPr>
          <p:cNvSpPr txBox="1"/>
          <p:nvPr/>
        </p:nvSpPr>
        <p:spPr>
          <a:xfrm>
            <a:off x="204395" y="2759266"/>
            <a:ext cx="53795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 effective for vendors with highest transaction 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Very reliable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Maximum Data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Easy Integrations with workflow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Lowest ongoing FTE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676C78-2CA3-60DE-02BF-009E21E05F3D}"/>
              </a:ext>
            </a:extLst>
          </p:cNvPr>
          <p:cNvSpPr txBox="1"/>
          <p:nvPr/>
        </p:nvSpPr>
        <p:spPr>
          <a:xfrm>
            <a:off x="5788331" y="2759266"/>
            <a:ext cx="60135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Costly to implement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Requires a lot of IT involvement for implementation and ongoing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vendor has a technical onboarding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 all vendors have EDI capabilities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734F9A-23AA-6EA5-7319-7FA7387B8738}"/>
              </a:ext>
            </a:extLst>
          </p:cNvPr>
          <p:cNvSpPr txBox="1"/>
          <p:nvPr/>
        </p:nvSpPr>
        <p:spPr>
          <a:xfrm>
            <a:off x="390133" y="5289445"/>
            <a:ext cx="11411720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EDI should be used for vendors with heaviest transaction volume but should NOT be used where transactions volumes are low</a:t>
            </a:r>
          </a:p>
        </p:txBody>
      </p:sp>
    </p:spTree>
    <p:extLst>
      <p:ext uri="{BB962C8B-B14F-4D97-AF65-F5344CB8AC3E}">
        <p14:creationId xmlns:p14="http://schemas.microsoft.com/office/powerpoint/2010/main" val="91019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A579C-A945-7D47-A97F-4CD3BFF5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EDI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F18DF-0076-D5EE-0FA9-306A5268F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12" y="478802"/>
            <a:ext cx="2021723" cy="665786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7B15B00-2368-A343-F000-E1532604C34C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-7" y="6379198"/>
            <a:ext cx="12192003" cy="478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 fontScale="92500" lnSpcReduction="10000"/>
          </a:bodyPr>
          <a:lstStyle>
            <a:lvl1pPr>
              <a:spcBef>
                <a:spcPct val="20000"/>
              </a:spcBef>
              <a:buClr>
                <a:srgbClr val="7F8FA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F8FA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en-US" altLang="en-US" sz="900" dirty="0">
              <a:solidFill>
                <a:srgbClr val="ACCBF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</a:rPr>
              <a:t>Communicate. Collaborate. Transact.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3AE40D-CD2D-7036-E7FF-AC5F9EA4D25E}"/>
              </a:ext>
            </a:extLst>
          </p:cNvPr>
          <p:cNvCxnSpPr>
            <a:cxnSpLocks/>
          </p:cNvCxnSpPr>
          <p:nvPr/>
        </p:nvCxnSpPr>
        <p:spPr>
          <a:xfrm>
            <a:off x="-7" y="1566744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5934D0-D5E8-14A3-CD10-B987C7BBF95E}"/>
              </a:ext>
            </a:extLst>
          </p:cNvPr>
          <p:cNvSpPr txBox="1"/>
          <p:nvPr/>
        </p:nvSpPr>
        <p:spPr>
          <a:xfrm>
            <a:off x="0" y="1485482"/>
            <a:ext cx="12192003" cy="4979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/>
              <a:t> 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B59BAF-70DE-A3AB-B694-3E0508402C3A}"/>
              </a:ext>
            </a:extLst>
          </p:cNvPr>
          <p:cNvGrpSpPr/>
          <p:nvPr/>
        </p:nvGrpSpPr>
        <p:grpSpPr>
          <a:xfrm>
            <a:off x="909967" y="1638053"/>
            <a:ext cx="10346526" cy="4726556"/>
            <a:chOff x="1575582" y="1785826"/>
            <a:chExt cx="8797851" cy="4539413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136E4C28-C678-4FE9-9046-EF795D77A2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86948068"/>
                </p:ext>
              </p:extLst>
            </p:nvPr>
          </p:nvGraphicFramePr>
          <p:xfrm>
            <a:off x="2048843" y="1785826"/>
            <a:ext cx="8324590" cy="45394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1C46452-B312-0C1E-34D0-E5472C177E59}"/>
                </a:ext>
              </a:extLst>
            </p:cNvPr>
            <p:cNvGrpSpPr/>
            <p:nvPr/>
          </p:nvGrpSpPr>
          <p:grpSpPr>
            <a:xfrm>
              <a:off x="1575582" y="2812026"/>
              <a:ext cx="8702354" cy="3104709"/>
              <a:chOff x="1575582" y="2812026"/>
              <a:chExt cx="8702354" cy="3104709"/>
            </a:xfrm>
          </p:grpSpPr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4FC2BA1A-1F77-8CF6-F494-4DC36096B29E}"/>
                  </a:ext>
                </a:extLst>
              </p:cNvPr>
              <p:cNvSpPr/>
              <p:nvPr/>
            </p:nvSpPr>
            <p:spPr>
              <a:xfrm>
                <a:off x="2703525" y="5432103"/>
                <a:ext cx="7574411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92B5C3-E8B5-FD42-09D2-ACBB6DED837F}"/>
                  </a:ext>
                </a:extLst>
              </p:cNvPr>
              <p:cNvSpPr txBox="1"/>
              <p:nvPr/>
            </p:nvSpPr>
            <p:spPr>
              <a:xfrm>
                <a:off x="5423261" y="5489753"/>
                <a:ext cx="1549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b="1" dirty="0"/>
                  <a:t>$      COST     $</a:t>
                </a:r>
              </a:p>
            </p:txBody>
          </p:sp>
          <p:sp>
            <p:nvSpPr>
              <p:cNvPr id="20" name="Up Arrow 19">
                <a:extLst>
                  <a:ext uri="{FF2B5EF4-FFF2-40B4-BE49-F238E27FC236}">
                    <a16:creationId xmlns:a16="http://schemas.microsoft.com/office/drawing/2014/main" id="{4885E953-1E90-4B64-D0D1-5D43CD3A2948}"/>
                  </a:ext>
                </a:extLst>
              </p:cNvPr>
              <p:cNvSpPr/>
              <p:nvPr/>
            </p:nvSpPr>
            <p:spPr>
              <a:xfrm>
                <a:off x="1575582" y="2812026"/>
                <a:ext cx="553589" cy="2677727"/>
              </a:xfrm>
              <a:prstGeom prst="up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BCDC26-0A1C-D91D-4FF8-F02CAAAA4EAE}"/>
                  </a:ext>
                </a:extLst>
              </p:cNvPr>
              <p:cNvSpPr txBox="1"/>
              <p:nvPr/>
            </p:nvSpPr>
            <p:spPr>
              <a:xfrm>
                <a:off x="1674771" y="3302987"/>
                <a:ext cx="374072" cy="1684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VO L UME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238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426D8-A84E-DEFB-118A-B544F542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09CF3-935D-E6F8-1B26-1FF30FA0B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12" y="478802"/>
            <a:ext cx="2021723" cy="66578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9397FB-3D13-5431-78E5-2AA8097CB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2472"/>
            <a:ext cx="12191995" cy="487462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marL="0" indent="0">
              <a:spcAft>
                <a:spcPts val="40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E7AE78C-72CB-786D-9C9E-B67257E19316}"/>
              </a:ext>
            </a:extLst>
          </p:cNvPr>
          <p:cNvSpPr txBox="1">
            <a:spLocks/>
          </p:cNvSpPr>
          <p:nvPr/>
        </p:nvSpPr>
        <p:spPr bwMode="auto">
          <a:xfrm>
            <a:off x="-7" y="6379198"/>
            <a:ext cx="12192003" cy="478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F8FA9"/>
              </a:buClr>
              <a:buSzPct val="95000"/>
              <a:buFont typeface="Wingdings 2" pitchFamily="2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F8FA9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endParaRPr lang="en-US" altLang="en-US" sz="900">
              <a:solidFill>
                <a:srgbClr val="ACCBF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Communicate. Collaborate. Transact.</a:t>
            </a:r>
            <a:endParaRPr lang="en-US" altLang="en-US" sz="1800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5B8636-93E6-1C90-12E3-F23C7A9B17C1}"/>
              </a:ext>
            </a:extLst>
          </p:cNvPr>
          <p:cNvCxnSpPr>
            <a:cxnSpLocks/>
          </p:cNvCxnSpPr>
          <p:nvPr/>
        </p:nvCxnSpPr>
        <p:spPr>
          <a:xfrm>
            <a:off x="0" y="1553212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D0EA65D-C10C-4C17-8C31-9651AE8D0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977138"/>
              </p:ext>
            </p:extLst>
          </p:nvPr>
        </p:nvGraphicFramePr>
        <p:xfrm>
          <a:off x="232006" y="1631481"/>
          <a:ext cx="11779623" cy="891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FCD1AAF-9F2D-2978-8415-B15BED9B9450}"/>
              </a:ext>
            </a:extLst>
          </p:cNvPr>
          <p:cNvSpPr txBox="1"/>
          <p:nvPr/>
        </p:nvSpPr>
        <p:spPr>
          <a:xfrm>
            <a:off x="2080890" y="1677312"/>
            <a:ext cx="9879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Capture tool that can extract data from image paper-based invoices and use that data to index a transaction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04427-39B0-297E-C842-418F100DDACA}"/>
              </a:ext>
            </a:extLst>
          </p:cNvPr>
          <p:cNvSpPr txBox="1"/>
          <p:nvPr/>
        </p:nvSpPr>
        <p:spPr>
          <a:xfrm>
            <a:off x="232006" y="2589309"/>
            <a:ext cx="57237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Easy to implement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Easy to integrate with workflow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Provides benefit very quickly and improves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Doesn’t require change management for vendors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Minimal IT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13F3D-95C5-60D9-636B-1339BB5281A6}"/>
              </a:ext>
            </a:extLst>
          </p:cNvPr>
          <p:cNvSpPr txBox="1"/>
          <p:nvPr/>
        </p:nvSpPr>
        <p:spPr>
          <a:xfrm>
            <a:off x="6121817" y="2578590"/>
            <a:ext cx="57237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 extraction confidence does not equal high </a:t>
            </a:r>
            <a:r>
              <a:rPr lang="en-US" sz="2000" i="1" dirty="0"/>
              <a:t>indexing</a:t>
            </a:r>
            <a:r>
              <a:rPr lang="en-US" sz="2000" dirty="0"/>
              <a:t>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Does not typically provide 100% of the data capture needed for all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351D93-AE3D-F172-EC8A-B20C33441B92}"/>
              </a:ext>
            </a:extLst>
          </p:cNvPr>
          <p:cNvSpPr txBox="1"/>
          <p:nvPr/>
        </p:nvSpPr>
        <p:spPr>
          <a:xfrm>
            <a:off x="568719" y="5261961"/>
            <a:ext cx="1094017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OCR should be used for all the invoices that don’t come in electronically through EDI or through a portal or marketplace</a:t>
            </a:r>
          </a:p>
        </p:txBody>
      </p:sp>
    </p:spTree>
    <p:extLst>
      <p:ext uri="{BB962C8B-B14F-4D97-AF65-F5344CB8AC3E}">
        <p14:creationId xmlns:p14="http://schemas.microsoft.com/office/powerpoint/2010/main" val="371633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A579C-A945-7D47-A97F-4CD3BFF5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OCR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F18DF-0076-D5EE-0FA9-306A5268F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412" y="478802"/>
            <a:ext cx="2021723" cy="665786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7B15B00-2368-A343-F000-E1532604C34C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-7" y="6379198"/>
            <a:ext cx="12192003" cy="478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rmAutofit fontScale="92500" lnSpcReduction="10000"/>
          </a:bodyPr>
          <a:lstStyle>
            <a:lvl1pPr>
              <a:spcBef>
                <a:spcPct val="20000"/>
              </a:spcBef>
              <a:buClr>
                <a:srgbClr val="7F8FA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F8FA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en-US" altLang="en-US" sz="900" dirty="0">
              <a:solidFill>
                <a:srgbClr val="ACCBF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</a:rPr>
              <a:t>Communicate. Collaborate. Transact.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3AE40D-CD2D-7036-E7FF-AC5F9EA4D25E}"/>
              </a:ext>
            </a:extLst>
          </p:cNvPr>
          <p:cNvCxnSpPr>
            <a:cxnSpLocks/>
          </p:cNvCxnSpPr>
          <p:nvPr/>
        </p:nvCxnSpPr>
        <p:spPr>
          <a:xfrm>
            <a:off x="-7" y="1566744"/>
            <a:ext cx="12191996" cy="46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5934D0-D5E8-14A3-CD10-B987C7BBF95E}"/>
              </a:ext>
            </a:extLst>
          </p:cNvPr>
          <p:cNvSpPr txBox="1"/>
          <p:nvPr/>
        </p:nvSpPr>
        <p:spPr>
          <a:xfrm>
            <a:off x="0" y="1485482"/>
            <a:ext cx="12192003" cy="49796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/>
              <a:t> 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B59BAF-70DE-A3AB-B694-3E0508402C3A}"/>
              </a:ext>
            </a:extLst>
          </p:cNvPr>
          <p:cNvGrpSpPr/>
          <p:nvPr/>
        </p:nvGrpSpPr>
        <p:grpSpPr>
          <a:xfrm>
            <a:off x="914400" y="1574005"/>
            <a:ext cx="10125300" cy="4726556"/>
            <a:chOff x="1575582" y="1785826"/>
            <a:chExt cx="8797851" cy="4539413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136E4C28-C678-4FE9-9046-EF795D77A21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28810197"/>
                </p:ext>
              </p:extLst>
            </p:nvPr>
          </p:nvGraphicFramePr>
          <p:xfrm>
            <a:off x="2048843" y="1785826"/>
            <a:ext cx="8324590" cy="45394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1C46452-B312-0C1E-34D0-E5472C177E59}"/>
                </a:ext>
              </a:extLst>
            </p:cNvPr>
            <p:cNvGrpSpPr/>
            <p:nvPr/>
          </p:nvGrpSpPr>
          <p:grpSpPr>
            <a:xfrm>
              <a:off x="1575582" y="2812026"/>
              <a:ext cx="8702354" cy="3104709"/>
              <a:chOff x="1575582" y="2812026"/>
              <a:chExt cx="8702354" cy="3104709"/>
            </a:xfrm>
          </p:grpSpPr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4FC2BA1A-1F77-8CF6-F494-4DC36096B29E}"/>
                  </a:ext>
                </a:extLst>
              </p:cNvPr>
              <p:cNvSpPr/>
              <p:nvPr/>
            </p:nvSpPr>
            <p:spPr>
              <a:xfrm>
                <a:off x="2703525" y="5432103"/>
                <a:ext cx="7574411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92B5C3-E8B5-FD42-09D2-ACBB6DED837F}"/>
                  </a:ext>
                </a:extLst>
              </p:cNvPr>
              <p:cNvSpPr txBox="1"/>
              <p:nvPr/>
            </p:nvSpPr>
            <p:spPr>
              <a:xfrm>
                <a:off x="5423261" y="5489753"/>
                <a:ext cx="1549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b="1" dirty="0"/>
                  <a:t>$      COST     $</a:t>
                </a:r>
              </a:p>
            </p:txBody>
          </p:sp>
          <p:sp>
            <p:nvSpPr>
              <p:cNvPr id="20" name="Up Arrow 19">
                <a:extLst>
                  <a:ext uri="{FF2B5EF4-FFF2-40B4-BE49-F238E27FC236}">
                    <a16:creationId xmlns:a16="http://schemas.microsoft.com/office/drawing/2014/main" id="{4885E953-1E90-4B64-D0D1-5D43CD3A2948}"/>
                  </a:ext>
                </a:extLst>
              </p:cNvPr>
              <p:cNvSpPr/>
              <p:nvPr/>
            </p:nvSpPr>
            <p:spPr>
              <a:xfrm>
                <a:off x="1575582" y="2812026"/>
                <a:ext cx="553589" cy="2677727"/>
              </a:xfrm>
              <a:prstGeom prst="up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BCDC26-0A1C-D91D-4FF8-F02CAAAA4EAE}"/>
                  </a:ext>
                </a:extLst>
              </p:cNvPr>
              <p:cNvSpPr txBox="1"/>
              <p:nvPr/>
            </p:nvSpPr>
            <p:spPr>
              <a:xfrm>
                <a:off x="1674771" y="3302987"/>
                <a:ext cx="374072" cy="1684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VOL UME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1127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6447</TotalTime>
  <Words>993</Words>
  <Application>Microsoft Macintosh PowerPoint</Application>
  <PresentationFormat>Widescreen</PresentationFormat>
  <Paragraphs>242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Data Capture -  So Many Options</vt:lpstr>
      <vt:lpstr>Data Capture</vt:lpstr>
      <vt:lpstr>The Challenge</vt:lpstr>
      <vt:lpstr>One Size Does Not Fit All!</vt:lpstr>
      <vt:lpstr>Vendor Stratification</vt:lpstr>
      <vt:lpstr>The Tools</vt:lpstr>
      <vt:lpstr>EDI</vt:lpstr>
      <vt:lpstr>The Tools</vt:lpstr>
      <vt:lpstr>OCR</vt:lpstr>
      <vt:lpstr>The Tools</vt:lpstr>
      <vt:lpstr>Vendor Portals</vt:lpstr>
      <vt:lpstr>The Tools</vt:lpstr>
      <vt:lpstr>Data Entry</vt:lpstr>
      <vt:lpstr>Rank, Score, Analyze &amp; Decide</vt:lpstr>
      <vt:lpstr>Solution Scoring</vt:lpstr>
      <vt:lpstr>One Solution Does Not Fit All!</vt:lpstr>
      <vt:lpstr>The Decision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Fearn</dc:creator>
  <cp:lastModifiedBy>Jim O'Rourke</cp:lastModifiedBy>
  <cp:revision>95</cp:revision>
  <dcterms:created xsi:type="dcterms:W3CDTF">2023-09-21T21:38:25Z</dcterms:created>
  <dcterms:modified xsi:type="dcterms:W3CDTF">2023-10-25T16:08:12Z</dcterms:modified>
</cp:coreProperties>
</file>